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6227-23F7-47A9-A4DE-A277C16D80D0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D0B2-DB20-4DF5-824F-9E0764462B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4985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6227-23F7-47A9-A4DE-A277C16D80D0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D0B2-DB20-4DF5-824F-9E0764462B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504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6227-23F7-47A9-A4DE-A277C16D80D0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D0B2-DB20-4DF5-824F-9E0764462B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7077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6227-23F7-47A9-A4DE-A277C16D80D0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D0B2-DB20-4DF5-824F-9E0764462B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9082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6227-23F7-47A9-A4DE-A277C16D80D0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D0B2-DB20-4DF5-824F-9E0764462B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3709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6227-23F7-47A9-A4DE-A277C16D80D0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D0B2-DB20-4DF5-824F-9E0764462B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10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6227-23F7-47A9-A4DE-A277C16D80D0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D0B2-DB20-4DF5-824F-9E0764462B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915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6227-23F7-47A9-A4DE-A277C16D80D0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D0B2-DB20-4DF5-824F-9E0764462B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9638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6227-23F7-47A9-A4DE-A277C16D80D0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D0B2-DB20-4DF5-824F-9E0764462B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456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6227-23F7-47A9-A4DE-A277C16D80D0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D0B2-DB20-4DF5-824F-9E0764462B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58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6227-23F7-47A9-A4DE-A277C16D80D0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D0B2-DB20-4DF5-824F-9E0764462B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945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86227-23F7-47A9-A4DE-A277C16D80D0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2D0B2-DB20-4DF5-824F-9E0764462B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51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Tratamento da CIV</a:t>
            </a:r>
            <a:endParaRPr lang="pt-BR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209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i="1" dirty="0" smtClean="0"/>
              <a:t>Comunicação interventricular muscular</a:t>
            </a:r>
            <a:r>
              <a:rPr lang="pt-BR" dirty="0"/>
              <a:t> </a:t>
            </a:r>
            <a:r>
              <a:rPr lang="pt-BR" i="1" dirty="0" smtClean="0"/>
              <a:t>(</a:t>
            </a:r>
            <a:r>
              <a:rPr lang="pt-BR" i="1" dirty="0" err="1" smtClean="0"/>
              <a:t>CIVm</a:t>
            </a:r>
            <a:r>
              <a:rPr lang="pt-BR" i="1" dirty="0" smtClean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A </a:t>
            </a:r>
            <a:r>
              <a:rPr lang="pt-BR" dirty="0"/>
              <a:t>CIV muscular, por definição, está circundada </a:t>
            </a:r>
            <a:r>
              <a:rPr lang="pt-BR" dirty="0" smtClean="0"/>
              <a:t>por tecido </a:t>
            </a:r>
            <a:r>
              <a:rPr lang="pt-BR" dirty="0"/>
              <a:t>muscular ao redor de todo o defeito </a:t>
            </a:r>
            <a:r>
              <a:rPr lang="pt-BR" dirty="0" smtClean="0"/>
              <a:t>e geralmente </a:t>
            </a:r>
            <a:r>
              <a:rPr lang="pt-BR" dirty="0"/>
              <a:t>fica distante do nó atrioventricular e </a:t>
            </a:r>
            <a:r>
              <a:rPr lang="pt-BR" dirty="0" smtClean="0"/>
              <a:t>dos mais </a:t>
            </a:r>
            <a:r>
              <a:rPr lang="pt-BR" dirty="0"/>
              <a:t>importantes feixes de </a:t>
            </a:r>
            <a:r>
              <a:rPr lang="pt-BR" dirty="0" smtClean="0"/>
              <a:t>condução</a:t>
            </a:r>
          </a:p>
          <a:p>
            <a:r>
              <a:rPr lang="pt-BR" i="1" dirty="0" smtClean="0"/>
              <a:t>Pacientes </a:t>
            </a:r>
            <a:r>
              <a:rPr lang="pt-BR" i="1" dirty="0"/>
              <a:t>portadores de </a:t>
            </a:r>
            <a:r>
              <a:rPr lang="pt-BR" i="1" dirty="0" err="1"/>
              <a:t>CIVm</a:t>
            </a:r>
            <a:r>
              <a:rPr lang="pt-BR" i="1" dirty="0"/>
              <a:t>, como nas outras </a:t>
            </a:r>
            <a:r>
              <a:rPr lang="pt-BR" i="1" dirty="0" smtClean="0"/>
              <a:t>CIV, c/comprometimento </a:t>
            </a:r>
            <a:r>
              <a:rPr lang="pt-BR" i="1" dirty="0"/>
              <a:t>hemodinâmico (dilatação das câmaras</a:t>
            </a:r>
            <a:r>
              <a:rPr lang="pt-BR" dirty="0"/>
              <a:t/>
            </a:r>
            <a:br>
              <a:rPr lang="pt-BR" dirty="0"/>
            </a:br>
            <a:r>
              <a:rPr lang="pt-BR" i="1" dirty="0"/>
              <a:t>cardíacas esquerdas e </a:t>
            </a:r>
            <a:r>
              <a:rPr lang="pt-BR" i="1" dirty="0" err="1"/>
              <a:t>Qp</a:t>
            </a:r>
            <a:r>
              <a:rPr lang="pt-BR" i="1" dirty="0"/>
              <a:t>/</a:t>
            </a:r>
            <a:r>
              <a:rPr lang="pt-BR" i="1" dirty="0" err="1"/>
              <a:t>Qs</a:t>
            </a:r>
            <a:r>
              <a:rPr lang="pt-BR" i="1" dirty="0"/>
              <a:t> &gt;= 2/1), são indicados </a:t>
            </a:r>
            <a:r>
              <a:rPr lang="pt-BR" i="1" dirty="0" smtClean="0"/>
              <a:t>p/</a:t>
            </a:r>
            <a:r>
              <a:rPr lang="pt-BR" dirty="0" smtClean="0"/>
              <a:t> </a:t>
            </a:r>
            <a:r>
              <a:rPr lang="pt-BR" i="1" dirty="0" smtClean="0"/>
              <a:t>tratamento </a:t>
            </a:r>
            <a:r>
              <a:rPr lang="pt-BR" i="1" dirty="0"/>
              <a:t>percutâneo c/ </a:t>
            </a:r>
            <a:r>
              <a:rPr lang="pt-BR" i="1" dirty="0" smtClean="0"/>
              <a:t>prótese</a:t>
            </a:r>
            <a:endParaRPr lang="pt-BR" dirty="0" smtClean="0"/>
          </a:p>
          <a:p>
            <a:r>
              <a:rPr lang="pt-BR" dirty="0" smtClean="0"/>
              <a:t>Nos </a:t>
            </a:r>
            <a:r>
              <a:rPr lang="pt-BR" dirty="0"/>
              <a:t>pacientes c/ peso &lt; 5 a 6 kg, a </a:t>
            </a:r>
            <a:r>
              <a:rPr lang="pt-BR" dirty="0" smtClean="0"/>
              <a:t>abordagem percutânea </a:t>
            </a:r>
            <a:r>
              <a:rPr lang="pt-BR" dirty="0"/>
              <a:t>oferece risco elevado, sendo </a:t>
            </a:r>
            <a:r>
              <a:rPr lang="pt-BR" dirty="0" smtClean="0"/>
              <a:t>mais apropriada </a:t>
            </a:r>
            <a:r>
              <a:rPr lang="pt-BR" dirty="0"/>
              <a:t>a </a:t>
            </a:r>
            <a:r>
              <a:rPr lang="pt-BR" i="1" dirty="0"/>
              <a:t>via </a:t>
            </a:r>
            <a:r>
              <a:rPr lang="pt-BR" i="1" dirty="0" err="1"/>
              <a:t>perventricular</a:t>
            </a:r>
            <a:r>
              <a:rPr lang="pt-BR" i="1" dirty="0"/>
              <a:t> </a:t>
            </a:r>
            <a:r>
              <a:rPr lang="pt-BR" dirty="0"/>
              <a:t>através da </a:t>
            </a:r>
            <a:r>
              <a:rPr lang="pt-BR" dirty="0" smtClean="0"/>
              <a:t>abordagem híbrida </a:t>
            </a:r>
            <a:r>
              <a:rPr lang="pt-BR" dirty="0"/>
              <a:t>(toracotomia mediana e punção direta </a:t>
            </a:r>
            <a:r>
              <a:rPr lang="pt-BR" dirty="0" smtClean="0"/>
              <a:t>da parede </a:t>
            </a:r>
            <a:r>
              <a:rPr lang="pt-BR" dirty="0"/>
              <a:t>livre do VD), guiada por ETE </a:t>
            </a:r>
            <a:r>
              <a:rPr lang="pt-BR" dirty="0" smtClean="0"/>
              <a:t>ou ecocardiograma </a:t>
            </a:r>
            <a:r>
              <a:rPr lang="pt-BR" dirty="0"/>
              <a:t>epicárdico nos menores de 2,5 </a:t>
            </a:r>
            <a:r>
              <a:rPr lang="pt-BR" dirty="0" smtClean="0"/>
              <a:t>kg.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9647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Critérios de exclusão p/ oclusão da</a:t>
            </a:r>
            <a:br>
              <a:rPr lang="pt-BR" dirty="0"/>
            </a:br>
            <a:r>
              <a:rPr lang="pt-BR" dirty="0" err="1"/>
              <a:t>CIVm</a:t>
            </a:r>
            <a:r>
              <a:rPr lang="pt-BR" dirty="0"/>
              <a:t> c/ </a:t>
            </a:r>
            <a:r>
              <a:rPr lang="pt-BR" dirty="0" smtClean="0"/>
              <a:t>prótese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BR" dirty="0" smtClean="0"/>
              <a:t>1) distância </a:t>
            </a:r>
            <a:r>
              <a:rPr lang="pt-BR" dirty="0"/>
              <a:t>&lt;= 4 mm entre uma das bordas</a:t>
            </a:r>
            <a:br>
              <a:rPr lang="pt-BR" dirty="0"/>
            </a:br>
            <a:r>
              <a:rPr lang="pt-BR" dirty="0"/>
              <a:t>do defeito e as valvas aórtica, mitral </a:t>
            </a:r>
            <a:r>
              <a:rPr lang="pt-BR" dirty="0" smtClean="0"/>
              <a:t>ou tricúspide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2</a:t>
            </a:r>
            <a:r>
              <a:rPr lang="pt-BR" dirty="0"/>
              <a:t>) tamanho maior que 22 a 24 mm</a:t>
            </a:r>
            <a:br>
              <a:rPr lang="pt-BR" dirty="0"/>
            </a:br>
            <a:r>
              <a:rPr lang="pt-BR" dirty="0" smtClean="0"/>
              <a:t>3</a:t>
            </a:r>
            <a:r>
              <a:rPr lang="pt-BR" dirty="0"/>
              <a:t>) resistência vascular pulmonar </a:t>
            </a:r>
            <a:r>
              <a:rPr lang="pt-BR" dirty="0" smtClean="0"/>
              <a:t>indexada ≤ </a:t>
            </a:r>
            <a:r>
              <a:rPr lang="pt-BR" dirty="0"/>
              <a:t>7,0 w.m2</a:t>
            </a:r>
            <a:br>
              <a:rPr lang="pt-BR" dirty="0"/>
            </a:br>
            <a:r>
              <a:rPr lang="pt-BR" dirty="0" smtClean="0"/>
              <a:t>4</a:t>
            </a:r>
            <a:r>
              <a:rPr lang="pt-BR" dirty="0"/>
              <a:t>) sepse associada</a:t>
            </a:r>
            <a:br>
              <a:rPr lang="pt-BR" dirty="0"/>
            </a:br>
            <a:r>
              <a:rPr lang="pt-BR" dirty="0" smtClean="0"/>
              <a:t>5</a:t>
            </a:r>
            <a:r>
              <a:rPr lang="pt-BR" dirty="0"/>
              <a:t>) qualquer condição que contraindique </a:t>
            </a:r>
            <a:r>
              <a:rPr lang="pt-BR" dirty="0" smtClean="0"/>
              <a:t>o uso </a:t>
            </a:r>
            <a:r>
              <a:rPr lang="pt-BR" dirty="0"/>
              <a:t>da antiagregação plaquetária c/ AAS </a:t>
            </a:r>
            <a:r>
              <a:rPr lang="pt-BR" dirty="0" smtClean="0"/>
              <a:t>ou clopidogrel</a:t>
            </a:r>
          </a:p>
          <a:p>
            <a:pPr marL="0" indent="0">
              <a:buNone/>
            </a:pPr>
            <a:r>
              <a:rPr lang="pt-BR" i="1" dirty="0"/>
              <a:t>Após implante, AAS por 6 meses e também se</a:t>
            </a:r>
            <a:r>
              <a:rPr lang="pt-BR" dirty="0"/>
              <a:t/>
            </a:r>
            <a:br>
              <a:rPr lang="pt-BR" dirty="0"/>
            </a:br>
            <a:r>
              <a:rPr lang="pt-BR" i="1" dirty="0"/>
              <a:t>recomenda o mesmo tempo p/ profilaxia p/</a:t>
            </a:r>
            <a:r>
              <a:rPr lang="pt-BR" dirty="0"/>
              <a:t/>
            </a:r>
            <a:br>
              <a:rPr lang="pt-BR" dirty="0"/>
            </a:br>
            <a:r>
              <a:rPr lang="pt-BR" i="1" dirty="0"/>
              <a:t>endocardite infecciosa, desde que não haja fluxo</a:t>
            </a:r>
            <a:r>
              <a:rPr lang="pt-BR" dirty="0"/>
              <a:t/>
            </a:r>
            <a:br>
              <a:rPr lang="pt-BR" dirty="0"/>
            </a:br>
            <a:r>
              <a:rPr lang="pt-BR" i="1" dirty="0" smtClean="0"/>
              <a:t>residual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1155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Amplatzer</a:t>
            </a:r>
            <a:r>
              <a:rPr lang="pt-BR" dirty="0"/>
              <a:t> muscular VSD </a:t>
            </a:r>
            <a:r>
              <a:rPr lang="pt-BR" dirty="0" err="1" smtClean="0"/>
              <a:t>Occluder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194858" cy="456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4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Cera </a:t>
            </a:r>
            <a:r>
              <a:rPr lang="pt-BR" dirty="0" err="1"/>
              <a:t>mVSD</a:t>
            </a:r>
            <a:r>
              <a:rPr lang="pt-BR" dirty="0"/>
              <a:t> </a:t>
            </a:r>
            <a:r>
              <a:rPr lang="pt-BR" dirty="0" err="1" smtClean="0"/>
              <a:t>Occluder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68678"/>
            <a:ext cx="6408712" cy="440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194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Nit</a:t>
            </a:r>
            <a:r>
              <a:rPr lang="pt-BR" dirty="0" smtClean="0"/>
              <a:t> </a:t>
            </a:r>
            <a:r>
              <a:rPr lang="pt-BR" dirty="0" err="1"/>
              <a:t>Occlud</a:t>
            </a:r>
            <a:r>
              <a:rPr lang="pt-BR" dirty="0"/>
              <a:t> </a:t>
            </a:r>
            <a:r>
              <a:rPr lang="pt-BR" dirty="0" smtClean="0"/>
              <a:t>VSD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628800"/>
            <a:ext cx="8172409" cy="443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367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7384"/>
            <a:ext cx="9001000" cy="681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090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 smtClean="0"/>
              <a:t>Melhor ângulo de ataque para o implante da prótese: acesso venoso preferencial é pela veia femoral nos casos de </a:t>
            </a:r>
            <a:r>
              <a:rPr lang="pt-BR" dirty="0" err="1" smtClean="0"/>
              <a:t>CIVm</a:t>
            </a:r>
            <a:r>
              <a:rPr lang="pt-BR" dirty="0" smtClean="0"/>
              <a:t> nas porções superiores e anteriores do SIV e veia jugular direita, nas suas porções médias, inferiores e apicais.</a:t>
            </a:r>
          </a:p>
          <a:p>
            <a:r>
              <a:rPr lang="pt-BR" dirty="0" smtClean="0"/>
              <a:t>Acesso arterial através da artéria femoral</a:t>
            </a:r>
          </a:p>
          <a:p>
            <a:pPr marL="0" indent="0">
              <a:buNone/>
            </a:pPr>
            <a:r>
              <a:rPr lang="pt-BR" dirty="0" smtClean="0"/>
              <a:t>Realiza-se o cateterismo diagnóstico em câmaras direitas e esquerdas, além das cineangiografias do VE em </a:t>
            </a:r>
            <a:r>
              <a:rPr lang="pt-BR" dirty="0" err="1" smtClean="0"/>
              <a:t>OAEcr</a:t>
            </a:r>
            <a:r>
              <a:rPr lang="pt-BR" dirty="0" smtClean="0"/>
              <a:t> ou axial alongada, dependendo da localização do defeito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8074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 smtClean="0"/>
              <a:t>Pela via arterial, cruza-se à CIV com auxilio de fio-guia hidrofílico de 260 cm(ou maior) direcionando-o para o tronco pulmonar.</a:t>
            </a:r>
          </a:p>
          <a:p>
            <a:pPr marL="0" indent="0">
              <a:buNone/>
            </a:pPr>
            <a:r>
              <a:rPr lang="pt-BR" dirty="0" smtClean="0"/>
              <a:t>Esse guia é lançado por via venosa e exteriorizado através do introdutor venoso, criando-se uma alça arteriovenosa.</a:t>
            </a:r>
          </a:p>
          <a:p>
            <a:pPr marL="0" indent="0">
              <a:buNone/>
            </a:pPr>
            <a:r>
              <a:rPr lang="pt-BR" dirty="0" smtClean="0"/>
              <a:t>Por sobre a extremidade venosa do guia, troca-se o introdutor venoso por bainha longa de entrega especifica. A bainha longa é progredida até o VE.</a:t>
            </a:r>
          </a:p>
          <a:p>
            <a:pPr marL="0" indent="0">
              <a:buNone/>
            </a:pPr>
            <a:r>
              <a:rPr lang="pt-BR" dirty="0" smtClean="0"/>
              <a:t>O fio-guia e o dilatador da bainha são retirados.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8654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/>
          <a:lstStyle/>
          <a:p>
            <a:r>
              <a:rPr lang="pt-BR" dirty="0" smtClean="0"/>
              <a:t>Técnica de laçada arteriovenosa</a:t>
            </a:r>
          </a:p>
          <a:p>
            <a:r>
              <a:rPr lang="pt-BR" dirty="0" smtClean="0"/>
              <a:t>Fio de troca é laçada e passado através da CIV para o ventrículo Direito para receber a bainha de entrega</a:t>
            </a: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026" y="1484784"/>
            <a:ext cx="4283297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078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À prótese escolhida deve apresentar cintura central de diâmetro de 1-2 mm superior ao diâmetro medido ao ETE.</a:t>
            </a:r>
          </a:p>
          <a:p>
            <a:r>
              <a:rPr lang="pt-BR" dirty="0" smtClean="0"/>
              <a:t>No caso da mola, esta deve apresentar diâmetro no mínimo superior à duas vezes o menor diâmetro da </a:t>
            </a:r>
            <a:r>
              <a:rPr lang="pt-BR" dirty="0" err="1" smtClean="0"/>
              <a:t>CIVm</a:t>
            </a:r>
            <a:r>
              <a:rPr lang="pt-BR" dirty="0" smtClean="0"/>
              <a:t> durante a diástole.</a:t>
            </a:r>
          </a:p>
          <a:p>
            <a:r>
              <a:rPr lang="pt-BR" dirty="0" smtClean="0"/>
              <a:t>Uma vez escolhida, a prótese é carregada na bainha através de dispositivo próprio e levada até sua extremidade.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3077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CIV </a:t>
            </a:r>
            <a:r>
              <a:rPr lang="pt-BR" dirty="0"/>
              <a:t>correspondem a cerca de 20% de todas</a:t>
            </a:r>
            <a:br>
              <a:rPr lang="pt-BR" dirty="0"/>
            </a:br>
            <a:r>
              <a:rPr lang="pt-BR" dirty="0"/>
              <a:t>as formas de cardiopatia </a:t>
            </a:r>
            <a:r>
              <a:rPr lang="pt-BR" dirty="0" smtClean="0"/>
              <a:t>congênita</a:t>
            </a:r>
          </a:p>
          <a:p>
            <a:r>
              <a:rPr lang="pt-BR" dirty="0" err="1" smtClean="0"/>
              <a:t>Acianogênica</a:t>
            </a:r>
            <a:r>
              <a:rPr lang="pt-BR" dirty="0" smtClean="0"/>
              <a:t> </a:t>
            </a:r>
            <a:r>
              <a:rPr lang="pt-BR" dirty="0"/>
              <a:t>com </a:t>
            </a:r>
            <a:r>
              <a:rPr lang="pt-BR" dirty="0" err="1"/>
              <a:t>hiperfluxo</a:t>
            </a:r>
            <a:r>
              <a:rPr lang="pt-BR" dirty="0"/>
              <a:t> </a:t>
            </a:r>
            <a:r>
              <a:rPr lang="pt-BR" dirty="0" smtClean="0"/>
              <a:t>pulmonar</a:t>
            </a:r>
          </a:p>
          <a:p>
            <a:r>
              <a:rPr lang="pt-BR" dirty="0" smtClean="0"/>
              <a:t>CIV </a:t>
            </a:r>
            <a:r>
              <a:rPr lang="pt-BR" dirty="0"/>
              <a:t>pode ser dividido em 4 regiões:</a:t>
            </a:r>
            <a:br>
              <a:rPr lang="pt-BR" dirty="0"/>
            </a:br>
            <a:r>
              <a:rPr lang="pt-BR" dirty="0"/>
              <a:t>	</a:t>
            </a:r>
            <a:r>
              <a:rPr lang="pt-BR" dirty="0" smtClean="0"/>
              <a:t>1</a:t>
            </a:r>
            <a:r>
              <a:rPr lang="pt-BR" dirty="0"/>
              <a:t>) Membranosa (</a:t>
            </a:r>
            <a:r>
              <a:rPr lang="pt-BR" dirty="0" err="1"/>
              <a:t>CIVpm</a:t>
            </a:r>
            <a:r>
              <a:rPr lang="pt-BR" dirty="0"/>
              <a:t>)</a:t>
            </a:r>
            <a:br>
              <a:rPr lang="pt-BR" dirty="0"/>
            </a:br>
            <a:r>
              <a:rPr lang="pt-BR" dirty="0" smtClean="0"/>
              <a:t>	2)Muscular/</a:t>
            </a:r>
            <a:r>
              <a:rPr lang="pt-BR" dirty="0" err="1" smtClean="0"/>
              <a:t>Trabecular</a:t>
            </a:r>
            <a:r>
              <a:rPr lang="pt-BR" dirty="0" smtClean="0"/>
              <a:t> </a:t>
            </a:r>
            <a:r>
              <a:rPr lang="pt-BR" dirty="0"/>
              <a:t>(</a:t>
            </a:r>
            <a:r>
              <a:rPr lang="pt-BR" dirty="0" err="1"/>
              <a:t>CIVm</a:t>
            </a:r>
            <a:r>
              <a:rPr lang="pt-BR" dirty="0"/>
              <a:t>) </a:t>
            </a:r>
            <a:endParaRPr lang="pt-BR" dirty="0" smtClean="0"/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3</a:t>
            </a:r>
            <a:r>
              <a:rPr lang="pt-BR" dirty="0"/>
              <a:t>) Via </a:t>
            </a:r>
            <a:r>
              <a:rPr lang="pt-BR" dirty="0" smtClean="0"/>
              <a:t>de entrada 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4)Via </a:t>
            </a:r>
            <a:r>
              <a:rPr lang="pt-BR" dirty="0"/>
              <a:t>de </a:t>
            </a:r>
            <a:r>
              <a:rPr lang="pt-BR" dirty="0" smtClean="0"/>
              <a:t>saída</a:t>
            </a:r>
            <a:endParaRPr lang="pt-BR" dirty="0"/>
          </a:p>
          <a:p>
            <a:r>
              <a:rPr lang="pt-BR" dirty="0" smtClean="0"/>
              <a:t>Podem </a:t>
            </a:r>
            <a:r>
              <a:rPr lang="pt-BR" dirty="0"/>
              <a:t>ser únicas, em qualquer região do</a:t>
            </a:r>
            <a:br>
              <a:rPr lang="pt-BR" dirty="0"/>
            </a:br>
            <a:r>
              <a:rPr lang="pt-BR" dirty="0"/>
              <a:t>septo, ou múltiplas na sua porção </a:t>
            </a:r>
            <a:r>
              <a:rPr lang="pt-BR" dirty="0" smtClean="0"/>
              <a:t>muscular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1255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Sob supervisão ecocardiográfica, o disco esquerdo da prótese é aberto no VE, com o cuidado de não envolver o aparelho subvalvar mitral, e trazido de encontro ao septo.</a:t>
            </a:r>
          </a:p>
          <a:p>
            <a:r>
              <a:rPr lang="pt-BR" dirty="0" smtClean="0"/>
              <a:t>O implante é finalizado com à abertura do disco D na face D </a:t>
            </a:r>
            <a:r>
              <a:rPr lang="pt-BR" dirty="0"/>
              <a:t>d</a:t>
            </a:r>
            <a:r>
              <a:rPr lang="pt-BR" dirty="0" smtClean="0"/>
              <a:t>o SIV.</a:t>
            </a:r>
          </a:p>
          <a:p>
            <a:r>
              <a:rPr lang="pt-BR" dirty="0" smtClean="0"/>
              <a:t>Após confirmar ausência de fluxo residual significativo (≥ 2mm) e exclusão de acometimento das estruturas ventriculares adjacentes, a prótese é liberada através de mecanismo próprio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2427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complicações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Migração ou embolização da prótese</a:t>
            </a:r>
          </a:p>
          <a:p>
            <a:r>
              <a:rPr lang="pt-BR" dirty="0" smtClean="0"/>
              <a:t>Insuficiência tricúspide ou mitral</a:t>
            </a:r>
          </a:p>
          <a:p>
            <a:r>
              <a:rPr lang="pt-BR" dirty="0" smtClean="0"/>
              <a:t>Hemólise</a:t>
            </a:r>
          </a:p>
          <a:p>
            <a:r>
              <a:rPr lang="pt-BR" dirty="0" smtClean="0"/>
              <a:t>AIT ou AVC</a:t>
            </a:r>
          </a:p>
          <a:p>
            <a:r>
              <a:rPr lang="pt-BR" dirty="0" smtClean="0"/>
              <a:t>TV e BAV (raro nas </a:t>
            </a:r>
            <a:r>
              <a:rPr lang="pt-BR" dirty="0" err="1" smtClean="0"/>
              <a:t>CIVm</a:t>
            </a:r>
            <a:r>
              <a:rPr lang="pt-BR" dirty="0" smtClean="0"/>
              <a:t>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7240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283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08504" cy="681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894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36096" y="1595933"/>
            <a:ext cx="3491816" cy="4137323"/>
          </a:xfrm>
        </p:spPr>
        <p:txBody>
          <a:bodyPr/>
          <a:lstStyle/>
          <a:p>
            <a:r>
              <a:rPr lang="pt-BR" dirty="0" smtClean="0"/>
              <a:t>70% dos casos</a:t>
            </a:r>
          </a:p>
          <a:p>
            <a:r>
              <a:rPr lang="pt-BR" dirty="0" smtClean="0"/>
              <a:t>Parte da borda é formado por tecido fibroso do septo membranoso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13" y="1043777"/>
            <a:ext cx="4628327" cy="440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928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64088" y="1783357"/>
            <a:ext cx="3456384" cy="4525963"/>
          </a:xfrm>
        </p:spPr>
        <p:txBody>
          <a:bodyPr/>
          <a:lstStyle/>
          <a:p>
            <a:r>
              <a:rPr lang="pt-BR" dirty="0" smtClean="0"/>
              <a:t>5 -20% dos casos</a:t>
            </a:r>
          </a:p>
          <a:p>
            <a:r>
              <a:rPr lang="pt-BR" dirty="0" smtClean="0"/>
              <a:t>A borda toda de tecido muscular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4" y="1069993"/>
            <a:ext cx="4775973" cy="455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343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21696" y="1855365"/>
            <a:ext cx="4114800" cy="4525963"/>
          </a:xfrm>
        </p:spPr>
        <p:txBody>
          <a:bodyPr/>
          <a:lstStyle/>
          <a:p>
            <a:r>
              <a:rPr lang="pt-BR" dirty="0" smtClean="0"/>
              <a:t>5 – 30% dos casos</a:t>
            </a:r>
          </a:p>
          <a:p>
            <a:r>
              <a:rPr lang="pt-BR" dirty="0" smtClean="0"/>
              <a:t>Parte da borda está em contiguidade com o tecido fibroso das valvas arteriais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320480" cy="422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217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i="1" dirty="0" err="1"/>
              <a:t>Ventriculografia</a:t>
            </a:r>
            <a:r>
              <a:rPr lang="pt-BR" sz="2400" i="1" dirty="0"/>
              <a:t> esquerda em OAE longo eixo mostra em A uma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i="1" dirty="0"/>
              <a:t>CIV muscular apical e, em B, uma CIV </a:t>
            </a:r>
            <a:r>
              <a:rPr lang="pt-BR" sz="2400" i="1" dirty="0" err="1"/>
              <a:t>perimembranosa</a:t>
            </a:r>
            <a:r>
              <a:rPr lang="pt-BR" sz="2400" i="1" dirty="0"/>
              <a:t> </a:t>
            </a:r>
            <a:r>
              <a:rPr lang="pt-BR" sz="2400" i="1" dirty="0" smtClean="0"/>
              <a:t>clássica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556792"/>
            <a:ext cx="832674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38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Fisiopatologia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Magnitude do shunt </a:t>
            </a:r>
            <a:r>
              <a:rPr lang="pt-BR" dirty="0" smtClean="0"/>
              <a:t>é determinada </a:t>
            </a:r>
            <a:r>
              <a:rPr lang="pt-BR" dirty="0"/>
              <a:t>pelo tamanho da </a:t>
            </a:r>
            <a:r>
              <a:rPr lang="pt-BR" dirty="0" smtClean="0"/>
              <a:t>CIV: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	-</a:t>
            </a:r>
            <a:r>
              <a:rPr lang="pt-BR" b="1" u="sng" dirty="0" smtClean="0"/>
              <a:t>pequena</a:t>
            </a:r>
            <a:r>
              <a:rPr lang="pt-BR" dirty="0" smtClean="0"/>
              <a:t> </a:t>
            </a:r>
            <a:r>
              <a:rPr lang="pt-BR" dirty="0"/>
              <a:t>(</a:t>
            </a:r>
            <a:r>
              <a:rPr lang="pt-BR" dirty="0" smtClean="0"/>
              <a:t>diâmetro &lt;0,5cm/m²SC </a:t>
            </a:r>
            <a:r>
              <a:rPr lang="pt-BR" dirty="0"/>
              <a:t>) e pelo nível de </a:t>
            </a:r>
            <a:r>
              <a:rPr lang="pt-BR" dirty="0" smtClean="0"/>
              <a:t>resistência vascular pulmonar.</a:t>
            </a:r>
          </a:p>
          <a:p>
            <a:pPr marL="0" indent="0">
              <a:buNone/>
            </a:pPr>
            <a:r>
              <a:rPr lang="pt-BR" dirty="0" smtClean="0"/>
              <a:t>	-</a:t>
            </a:r>
            <a:r>
              <a:rPr lang="pt-BR" b="1" dirty="0" smtClean="0"/>
              <a:t>moderada</a:t>
            </a:r>
            <a:r>
              <a:rPr lang="pt-BR" dirty="0" smtClean="0"/>
              <a:t> (0,5 </a:t>
            </a:r>
            <a:r>
              <a:rPr lang="pt-BR" dirty="0"/>
              <a:t>– 1cm/m²SC) </a:t>
            </a:r>
          </a:p>
          <a:p>
            <a:pPr marL="0" indent="0">
              <a:buNone/>
            </a:pPr>
            <a:r>
              <a:rPr lang="pt-BR" dirty="0" smtClean="0"/>
              <a:t>	-</a:t>
            </a:r>
            <a:r>
              <a:rPr lang="pt-BR" b="1" u="sng" dirty="0" smtClean="0"/>
              <a:t>grande</a:t>
            </a:r>
            <a:r>
              <a:rPr lang="pt-BR" dirty="0" smtClean="0"/>
              <a:t> </a:t>
            </a:r>
            <a:r>
              <a:rPr lang="pt-BR" dirty="0"/>
              <a:t>(&gt;</a:t>
            </a:r>
            <a:r>
              <a:rPr lang="pt-BR" dirty="0" smtClean="0"/>
              <a:t>1cm/m²SC ou </a:t>
            </a:r>
            <a:r>
              <a:rPr lang="pt-BR" dirty="0"/>
              <a:t>diâmetro semelhante </a:t>
            </a:r>
            <a:r>
              <a:rPr lang="pt-BR" dirty="0" err="1"/>
              <a:t>V.Ao</a:t>
            </a:r>
            <a:r>
              <a:rPr lang="pt-BR" dirty="0" smtClean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7101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b="1" u="sng" dirty="0"/>
              <a:t>ECG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	</a:t>
            </a:r>
            <a:r>
              <a:rPr lang="pt-BR" sz="2800" dirty="0" smtClean="0"/>
              <a:t>CIV </a:t>
            </a:r>
            <a:r>
              <a:rPr lang="pt-BR" sz="2800" dirty="0"/>
              <a:t>pequena - Normal</a:t>
            </a:r>
            <a:br>
              <a:rPr lang="pt-BR" sz="2800" dirty="0"/>
            </a:br>
            <a:r>
              <a:rPr lang="pt-BR" sz="2800" dirty="0" smtClean="0"/>
              <a:t>	CIV </a:t>
            </a:r>
            <a:r>
              <a:rPr lang="pt-BR" sz="2800" dirty="0"/>
              <a:t>moderada - Sobrecarga Ventricular Esquerda</a:t>
            </a:r>
            <a:br>
              <a:rPr lang="pt-BR" sz="2800" dirty="0"/>
            </a:br>
            <a:r>
              <a:rPr lang="pt-BR" sz="2800" dirty="0" smtClean="0"/>
              <a:t>	CIV </a:t>
            </a:r>
            <a:r>
              <a:rPr lang="pt-BR" sz="2800" dirty="0"/>
              <a:t>grande - Sobrecarga </a:t>
            </a:r>
            <a:r>
              <a:rPr lang="pt-BR" sz="2800" dirty="0" err="1"/>
              <a:t>biventricular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>	CIV </a:t>
            </a:r>
            <a:r>
              <a:rPr lang="pt-BR" sz="2800" dirty="0"/>
              <a:t>com hipertensão pulmonar – </a:t>
            </a:r>
            <a:r>
              <a:rPr lang="pt-BR" sz="2800" dirty="0" smtClean="0"/>
              <a:t>sobrecarga ventricular </a:t>
            </a:r>
            <a:r>
              <a:rPr lang="pt-BR" sz="2800" dirty="0"/>
              <a:t>direita</a:t>
            </a:r>
            <a:r>
              <a:rPr lang="pt-BR" dirty="0"/>
              <a:t/>
            </a:r>
            <a:br>
              <a:rPr lang="pt-BR" dirty="0"/>
            </a:br>
            <a:r>
              <a:rPr lang="pt-BR" b="1" u="sng" dirty="0" smtClean="0"/>
              <a:t>ETT</a:t>
            </a:r>
            <a:r>
              <a:rPr lang="pt-BR" u="sng" dirty="0" smtClean="0"/>
              <a:t> </a:t>
            </a:r>
          </a:p>
          <a:p>
            <a:r>
              <a:rPr lang="pt-BR" dirty="0" smtClean="0"/>
              <a:t>Melhor método diagnostico para avaliar a CIV</a:t>
            </a:r>
          </a:p>
          <a:p>
            <a:r>
              <a:rPr lang="pt-BR" dirty="0" smtClean="0"/>
              <a:t>Determina: tipo, dimensão, # de defeitos, além de estimar em forma indireta o regime de pressão atrial- pulmonar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6495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268760"/>
            <a:ext cx="5009619" cy="4956194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Tratamento cirúrgico da </a:t>
            </a:r>
            <a:r>
              <a:rPr lang="pt-BR" dirty="0" err="1"/>
              <a:t>CIVpm</a:t>
            </a:r>
            <a:r>
              <a:rPr lang="pt-BR" dirty="0"/>
              <a:t> é </a:t>
            </a:r>
            <a:r>
              <a:rPr lang="pt-BR" dirty="0" smtClean="0"/>
              <a:t>efetivo e seguro</a:t>
            </a:r>
          </a:p>
          <a:p>
            <a:r>
              <a:rPr lang="pt-BR" dirty="0" smtClean="0"/>
              <a:t>Método </a:t>
            </a:r>
            <a:r>
              <a:rPr lang="pt-BR" dirty="0"/>
              <a:t>de escolha em crianças abaixo </a:t>
            </a:r>
            <a:r>
              <a:rPr lang="pt-BR" dirty="0" smtClean="0"/>
              <a:t>de 2 </a:t>
            </a:r>
            <a:r>
              <a:rPr lang="pt-BR" dirty="0"/>
              <a:t>a 3 anos (&lt; 8 a 10 </a:t>
            </a:r>
            <a:r>
              <a:rPr lang="pt-BR" dirty="0" smtClean="0"/>
              <a:t>kg)</a:t>
            </a:r>
          </a:p>
          <a:p>
            <a:r>
              <a:rPr lang="pt-BR" i="1" dirty="0" smtClean="0"/>
              <a:t>No </a:t>
            </a:r>
            <a:r>
              <a:rPr lang="pt-BR" i="1" dirty="0"/>
              <a:t>passado, </a:t>
            </a:r>
            <a:r>
              <a:rPr lang="pt-BR" dirty="0"/>
              <a:t>altas taxas de </a:t>
            </a:r>
            <a:r>
              <a:rPr lang="pt-BR" dirty="0" smtClean="0"/>
              <a:t> BAV </a:t>
            </a:r>
            <a:r>
              <a:rPr lang="pt-BR" dirty="0"/>
              <a:t>foram o </a:t>
            </a:r>
            <a:r>
              <a:rPr lang="pt-BR" dirty="0" smtClean="0"/>
              <a:t>principal fator </a:t>
            </a:r>
            <a:r>
              <a:rPr lang="pt-BR" dirty="0"/>
              <a:t>limitador do tratamento </a:t>
            </a:r>
            <a:r>
              <a:rPr lang="pt-BR" dirty="0" smtClean="0"/>
              <a:t>percutâneo com </a:t>
            </a:r>
            <a:r>
              <a:rPr lang="pt-BR" dirty="0"/>
              <a:t>as próteses </a:t>
            </a:r>
            <a:r>
              <a:rPr lang="pt-BR" dirty="0" err="1"/>
              <a:t>Amplatzer</a:t>
            </a:r>
            <a:r>
              <a:rPr lang="pt-BR" dirty="0"/>
              <a:t> de 1a geração,</a:t>
            </a:r>
            <a:br>
              <a:rPr lang="pt-BR" dirty="0"/>
            </a:br>
            <a:r>
              <a:rPr lang="pt-BR" dirty="0"/>
              <a:t>específicas p/ </a:t>
            </a:r>
            <a:r>
              <a:rPr lang="pt-BR" dirty="0" err="1" smtClean="0"/>
              <a:t>CIVpm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122" y="1678405"/>
            <a:ext cx="4026878" cy="297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7517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548</Words>
  <Application>Microsoft Office PowerPoint</Application>
  <PresentationFormat>Apresentação na tela (4:3)</PresentationFormat>
  <Paragraphs>55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Tratamento da CIV</vt:lpstr>
      <vt:lpstr>Apresentação do PowerPoint</vt:lpstr>
      <vt:lpstr>Apresentação do PowerPoint</vt:lpstr>
      <vt:lpstr>Apresentação do PowerPoint</vt:lpstr>
      <vt:lpstr>Apresentação do PowerPoint</vt:lpstr>
      <vt:lpstr>Ventriculografia esquerda em OAE longo eixo mostra em A uma CIV muscular apical e, em B, uma CIV perimembranosa clássica</vt:lpstr>
      <vt:lpstr>Fisiopatologia </vt:lpstr>
      <vt:lpstr>Apresentação do PowerPoint</vt:lpstr>
      <vt:lpstr>Apresentação do PowerPoint</vt:lpstr>
      <vt:lpstr>Comunicação interventricular muscular (CIVm)</vt:lpstr>
      <vt:lpstr>Critérios de exclusão p/ oclusão da CIVm c/ prótese</vt:lpstr>
      <vt:lpstr>Amplatzer muscular VSD Occluder</vt:lpstr>
      <vt:lpstr>Cera mVSD Occluder</vt:lpstr>
      <vt:lpstr>Nit Occlud VSD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complicações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Cliente</cp:lastModifiedBy>
  <cp:revision>11</cp:revision>
  <dcterms:created xsi:type="dcterms:W3CDTF">2015-05-05T01:17:44Z</dcterms:created>
  <dcterms:modified xsi:type="dcterms:W3CDTF">2015-05-05T03:06:51Z</dcterms:modified>
</cp:coreProperties>
</file>