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58" r:id="rId9"/>
    <p:sldId id="282" r:id="rId10"/>
    <p:sldId id="259" r:id="rId11"/>
    <p:sldId id="263" r:id="rId12"/>
    <p:sldId id="264" r:id="rId13"/>
    <p:sldId id="275" r:id="rId14"/>
    <p:sldId id="265" r:id="rId15"/>
    <p:sldId id="283" r:id="rId16"/>
    <p:sldId id="266" r:id="rId17"/>
    <p:sldId id="267" r:id="rId18"/>
    <p:sldId id="274" r:id="rId19"/>
    <p:sldId id="270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CC"/>
    <a:srgbClr val="00CCFF"/>
    <a:srgbClr val="33CCFF"/>
    <a:srgbClr val="032099"/>
    <a:srgbClr val="180795"/>
    <a:srgbClr val="0F278D"/>
    <a:srgbClr val="191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2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7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4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4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4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29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9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16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6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38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5F46-2B41-4581-8D90-6B60504FCAB4}" type="datetimeFigureOut">
              <a:rPr lang="pt-BR" smtClean="0"/>
              <a:t>23/10/2013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CCF-9D50-4FA6-9BB1-DACF793B3C0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0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Core Valve e Sapiens, vantagens e desvantagens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bg1"/>
                </a:solidFill>
              </a:rPr>
              <a:t>Ricardo de S. A. Ferreira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Edward-Sapien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</a:rPr>
              <a:t>Em </a:t>
            </a:r>
            <a:r>
              <a:rPr lang="pt-BR" sz="1600" dirty="0">
                <a:solidFill>
                  <a:schemeClr val="bg1"/>
                </a:solidFill>
              </a:rPr>
              <a:t>2010, ficou disponível a nova geração da VEB, Edwards Sapien </a:t>
            </a:r>
            <a:r>
              <a:rPr lang="pt-BR" sz="1600" dirty="0" smtClean="0">
                <a:solidFill>
                  <a:schemeClr val="bg1"/>
                </a:solidFill>
              </a:rPr>
              <a:t>XT THV , </a:t>
            </a:r>
            <a:r>
              <a:rPr lang="pt-BR" sz="1600" dirty="0">
                <a:solidFill>
                  <a:schemeClr val="bg1"/>
                </a:solidFill>
              </a:rPr>
              <a:t>que à semelhança da geração anterior, possui três folhetos de origem bovina montados </a:t>
            </a:r>
            <a:r>
              <a:rPr lang="pt-BR" sz="1600" dirty="0" smtClean="0">
                <a:solidFill>
                  <a:schemeClr val="bg1"/>
                </a:solidFill>
              </a:rPr>
              <a:t>num </a:t>
            </a:r>
            <a:r>
              <a:rPr lang="pt-BR" sz="1600" dirty="0">
                <a:solidFill>
                  <a:schemeClr val="bg1"/>
                </a:solidFill>
              </a:rPr>
              <a:t>stent, que nesta geração é de cromo-cobalto com uma nova geometria, conferindo-lhe um perfil mais </a:t>
            </a:r>
            <a:r>
              <a:rPr lang="pt-BR" sz="1600" dirty="0" smtClean="0">
                <a:solidFill>
                  <a:schemeClr val="bg1"/>
                </a:solidFill>
              </a:rPr>
              <a:t>baixo</a:t>
            </a:r>
            <a:r>
              <a:rPr lang="pt-BR" sz="1600" dirty="0">
                <a:solidFill>
                  <a:schemeClr val="bg1"/>
                </a:solidFill>
              </a:rPr>
              <a:t>, sendo este o adequado ao tamanho reduzido das bainhas introdutoras: 18F para via transfemoral </a:t>
            </a:r>
            <a:r>
              <a:rPr lang="pt-BR" sz="1600" dirty="0" smtClean="0">
                <a:solidFill>
                  <a:schemeClr val="bg1"/>
                </a:solidFill>
              </a:rPr>
              <a:t>– possibilitando </a:t>
            </a:r>
            <a:r>
              <a:rPr lang="pt-BR" sz="1600" dirty="0">
                <a:solidFill>
                  <a:schemeClr val="bg1"/>
                </a:solidFill>
              </a:rPr>
              <a:t>já um procedimento inteiramente percutâneo – e 22F ou 24F para o transapical. </a:t>
            </a:r>
          </a:p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bg1"/>
                </a:solidFill>
              </a:rPr>
              <a:t>Os </a:t>
            </a:r>
            <a:r>
              <a:rPr lang="pt-BR" sz="1600" dirty="0">
                <a:solidFill>
                  <a:schemeClr val="bg1"/>
                </a:solidFill>
              </a:rPr>
              <a:t>sistemas de entrega também </a:t>
            </a:r>
            <a:r>
              <a:rPr lang="pt-BR" sz="1600" dirty="0" smtClean="0">
                <a:solidFill>
                  <a:schemeClr val="bg1"/>
                </a:solidFill>
              </a:rPr>
              <a:t> diminuíram </a:t>
            </a:r>
            <a:r>
              <a:rPr lang="pt-BR" sz="1600" dirty="0">
                <a:solidFill>
                  <a:schemeClr val="bg1"/>
                </a:solidFill>
              </a:rPr>
              <a:t>os seus perfis, tendo sido desenvolvido o Novoflex TM para a abordagem transfemoral e o </a:t>
            </a:r>
            <a:r>
              <a:rPr lang="pt-BR" sz="1600" dirty="0" smtClean="0">
                <a:solidFill>
                  <a:schemeClr val="bg1"/>
                </a:solidFill>
              </a:rPr>
              <a:t>Ascendra </a:t>
            </a:r>
            <a:r>
              <a:rPr lang="pt-BR" sz="1600" dirty="0">
                <a:solidFill>
                  <a:schemeClr val="bg1"/>
                </a:solidFill>
              </a:rPr>
              <a:t>IITM para a aborgadem transapical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3372"/>
            <a:ext cx="3983135" cy="232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9314"/>
            <a:ext cx="2232248" cy="2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CoreValve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 VAE, CoreValve </a:t>
            </a:r>
            <a:r>
              <a:rPr lang="pt-BR" sz="1800" dirty="0" smtClean="0">
                <a:solidFill>
                  <a:schemeClr val="bg1"/>
                </a:solidFill>
              </a:rPr>
              <a:t>(</a:t>
            </a:r>
            <a:r>
              <a:rPr lang="pt-BR" sz="1800" dirty="0">
                <a:solidFill>
                  <a:schemeClr val="bg1"/>
                </a:solidFill>
              </a:rPr>
              <a:t>Medtronic, USA) é constituído por 3 componentes: o </a:t>
            </a:r>
            <a:r>
              <a:rPr lang="pt-BR" sz="1800" dirty="0" smtClean="0">
                <a:solidFill>
                  <a:schemeClr val="bg1"/>
                </a:solidFill>
              </a:rPr>
              <a:t>dispositivo </a:t>
            </a:r>
            <a:r>
              <a:rPr lang="pt-BR" sz="1800" dirty="0">
                <a:solidFill>
                  <a:schemeClr val="bg1"/>
                </a:solidFill>
              </a:rPr>
              <a:t>auto-expansível composto por três folhetos de tecido porcino montados num stent de nitinol, o </a:t>
            </a:r>
            <a:r>
              <a:rPr lang="pt-BR" sz="1800" dirty="0" smtClean="0">
                <a:solidFill>
                  <a:schemeClr val="bg1"/>
                </a:solidFill>
              </a:rPr>
              <a:t>sistema </a:t>
            </a:r>
            <a:r>
              <a:rPr lang="pt-BR" sz="1800" dirty="0">
                <a:solidFill>
                  <a:schemeClr val="bg1"/>
                </a:solidFill>
              </a:rPr>
              <a:t>do catéter de entrega, e o sistema de montagem da </a:t>
            </a:r>
            <a:r>
              <a:rPr lang="pt-BR" sz="1800" dirty="0" smtClean="0">
                <a:solidFill>
                  <a:schemeClr val="bg1"/>
                </a:solidFill>
              </a:rPr>
              <a:t>válvula</a:t>
            </a: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Entre </a:t>
            </a:r>
            <a:r>
              <a:rPr lang="pt-BR" sz="1800" dirty="0">
                <a:solidFill>
                  <a:schemeClr val="bg1"/>
                </a:solidFill>
              </a:rPr>
              <a:t>2005 e 2006, observou-se uma redução considerável dos perfis dos sistemas de catéter de </a:t>
            </a:r>
            <a:r>
              <a:rPr lang="pt-BR" sz="1800" dirty="0" smtClean="0">
                <a:solidFill>
                  <a:schemeClr val="bg1"/>
                </a:solidFill>
              </a:rPr>
              <a:t>entrega</a:t>
            </a:r>
            <a:r>
              <a:rPr lang="pt-BR" sz="1800" dirty="0">
                <a:solidFill>
                  <a:schemeClr val="bg1"/>
                </a:solidFill>
              </a:rPr>
              <a:t>, de 25F para </a:t>
            </a:r>
            <a:r>
              <a:rPr lang="pt-BR" sz="1800" dirty="0" smtClean="0">
                <a:solidFill>
                  <a:schemeClr val="bg1"/>
                </a:solidFill>
              </a:rPr>
              <a:t>18F</a:t>
            </a:r>
          </a:p>
          <a:p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46997"/>
            <a:ext cx="3972157" cy="291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CoreValve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A </a:t>
            </a:r>
            <a:r>
              <a:rPr lang="pt-BR" sz="1800" dirty="0">
                <a:solidFill>
                  <a:schemeClr val="bg1"/>
                </a:solidFill>
              </a:rPr>
              <a:t>malha na qual se encontra a bioprótese possui 3 diâmetros diferentes, aos </a:t>
            </a:r>
            <a:r>
              <a:rPr lang="pt-BR" sz="1800" dirty="0" smtClean="0">
                <a:solidFill>
                  <a:schemeClr val="bg1"/>
                </a:solidFill>
              </a:rPr>
              <a:t>quais</a:t>
            </a: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estão associados </a:t>
            </a:r>
            <a:r>
              <a:rPr lang="pt-BR" sz="1800" dirty="0">
                <a:solidFill>
                  <a:schemeClr val="bg1"/>
                </a:solidFill>
              </a:rPr>
              <a:t>diferentes forças radiais, permitindo assim um ancoramento adequado quer ao nível do </a:t>
            </a:r>
            <a:r>
              <a:rPr lang="pt-BR" sz="1800" dirty="0" smtClean="0">
                <a:solidFill>
                  <a:schemeClr val="bg1"/>
                </a:solidFill>
              </a:rPr>
              <a:t>anel valvular </a:t>
            </a:r>
            <a:r>
              <a:rPr lang="pt-BR" sz="1800" dirty="0">
                <a:solidFill>
                  <a:schemeClr val="bg1"/>
                </a:solidFill>
              </a:rPr>
              <a:t>nativo, bem como uma boa adaptação ao longo da aorta ascendente </a:t>
            </a:r>
            <a:r>
              <a:rPr lang="pt-BR" sz="1800" dirty="0" smtClean="0">
                <a:solidFill>
                  <a:schemeClr val="bg1"/>
                </a:solidFill>
              </a:rPr>
              <a:t>e </a:t>
            </a:r>
            <a:r>
              <a:rPr lang="pt-BR" sz="1800" dirty="0">
                <a:solidFill>
                  <a:schemeClr val="bg1"/>
                </a:solidFill>
              </a:rPr>
              <a:t>ao nível da </a:t>
            </a:r>
            <a:r>
              <a:rPr lang="pt-BR" sz="1800" dirty="0" smtClean="0">
                <a:solidFill>
                  <a:schemeClr val="bg1"/>
                </a:solidFill>
              </a:rPr>
              <a:t>câmara </a:t>
            </a:r>
            <a:r>
              <a:rPr lang="pt-BR" sz="1800" dirty="0">
                <a:solidFill>
                  <a:schemeClr val="bg1"/>
                </a:solidFill>
              </a:rPr>
              <a:t>de saída do ventrículo </a:t>
            </a:r>
            <a:r>
              <a:rPr lang="pt-BR" sz="1800" dirty="0" smtClean="0">
                <a:solidFill>
                  <a:schemeClr val="bg1"/>
                </a:solidFill>
              </a:rPr>
              <a:t>esquerdo. </a:t>
            </a:r>
            <a:r>
              <a:rPr lang="pt-BR" sz="1800" dirty="0">
                <a:solidFill>
                  <a:schemeClr val="bg1"/>
                </a:solidFill>
              </a:rPr>
              <a:t>A conjugação destas forças radiais associada à </a:t>
            </a:r>
            <a:r>
              <a:rPr lang="pt-BR" sz="1800" dirty="0" smtClean="0">
                <a:solidFill>
                  <a:schemeClr val="bg1"/>
                </a:solidFill>
              </a:rPr>
              <a:t>forma </a:t>
            </a:r>
            <a:r>
              <a:rPr lang="pt-BR" sz="1800" dirty="0">
                <a:solidFill>
                  <a:schemeClr val="bg1"/>
                </a:solidFill>
              </a:rPr>
              <a:t>não-cilíndrica bem como à auto-expansibilidade desta prótese permitem um bom alinhamento da </a:t>
            </a:r>
            <a:r>
              <a:rPr lang="pt-BR" sz="1800" dirty="0" smtClean="0">
                <a:solidFill>
                  <a:schemeClr val="bg1"/>
                </a:solidFill>
              </a:rPr>
              <a:t>válvula </a:t>
            </a:r>
            <a:r>
              <a:rPr lang="pt-BR" sz="1800" dirty="0">
                <a:solidFill>
                  <a:schemeClr val="bg1"/>
                </a:solidFill>
              </a:rPr>
              <a:t>com fluxo sanguíneo, e minimização da probabilidade da ocorrência de embolização e </a:t>
            </a:r>
            <a:r>
              <a:rPr lang="pt-BR" sz="1800" dirty="0" smtClean="0">
                <a:solidFill>
                  <a:schemeClr val="bg1"/>
                </a:solidFill>
              </a:rPr>
              <a:t>regurgitações paravalvulares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A prótese </a:t>
            </a:r>
            <a:r>
              <a:rPr lang="pt-BR" sz="1800" dirty="0">
                <a:solidFill>
                  <a:schemeClr val="bg1"/>
                </a:solidFill>
              </a:rPr>
              <a:t>apesar de implantada ao nível do anel valvular, funciona </a:t>
            </a:r>
            <a:r>
              <a:rPr lang="pt-BR" sz="1800" dirty="0" smtClean="0">
                <a:solidFill>
                  <a:schemeClr val="bg1"/>
                </a:solidFill>
              </a:rPr>
              <a:t> supra</a:t>
            </a:r>
          </a:p>
          <a:p>
            <a:pPr marL="0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anularmente,sendo </a:t>
            </a:r>
            <a:r>
              <a:rPr lang="pt-BR" sz="1800" dirty="0">
                <a:solidFill>
                  <a:schemeClr val="bg1"/>
                </a:solidFill>
              </a:rPr>
              <a:t>esta a sua característica mais </a:t>
            </a:r>
            <a:r>
              <a:rPr lang="pt-BR" sz="1800" dirty="0" smtClean="0">
                <a:solidFill>
                  <a:schemeClr val="bg1"/>
                </a:solidFill>
              </a:rPr>
              <a:t>importante, evitando o </a:t>
            </a:r>
            <a:r>
              <a:rPr lang="pt-BR" sz="1800" dirty="0">
                <a:solidFill>
                  <a:schemeClr val="bg1"/>
                </a:solidFill>
              </a:rPr>
              <a:t>bloqueio da circulação coronária </a:t>
            </a:r>
            <a:r>
              <a:rPr lang="pt-BR" sz="1800" dirty="0" smtClean="0">
                <a:solidFill>
                  <a:schemeClr val="bg1"/>
                </a:solidFill>
              </a:rPr>
              <a:t>e </a:t>
            </a:r>
            <a:r>
              <a:rPr lang="pt-BR" sz="1800" dirty="0">
                <a:solidFill>
                  <a:schemeClr val="bg1"/>
                </a:solidFill>
              </a:rPr>
              <a:t>facilitam o acesso aos óstios coronários</a:t>
            </a: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5656"/>
            <a:ext cx="8640960" cy="55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CoreValve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Dois </a:t>
            </a:r>
            <a:r>
              <a:rPr lang="pt-BR" dirty="0">
                <a:solidFill>
                  <a:schemeClr val="bg1"/>
                </a:solidFill>
              </a:rPr>
              <a:t>tamanhos disponíveis de prótese aórtica </a:t>
            </a:r>
            <a:r>
              <a:rPr lang="pt-BR" dirty="0" smtClean="0">
                <a:solidFill>
                  <a:schemeClr val="bg1"/>
                </a:solidFill>
              </a:rPr>
              <a:t>CoreValve, </a:t>
            </a:r>
            <a:r>
              <a:rPr lang="pt-BR" dirty="0">
                <a:solidFill>
                  <a:schemeClr val="bg1"/>
                </a:solidFill>
              </a:rPr>
              <a:t>26 e 29mm </a:t>
            </a:r>
            <a:r>
              <a:rPr lang="pt-BR" dirty="0" smtClean="0">
                <a:solidFill>
                  <a:schemeClr val="bg1"/>
                </a:solidFill>
              </a:rPr>
              <a:t>destinadas </a:t>
            </a:r>
            <a:r>
              <a:rPr lang="pt-BR" dirty="0">
                <a:solidFill>
                  <a:schemeClr val="bg1"/>
                </a:solidFill>
              </a:rPr>
              <a:t>a pacientes cujo anel aórtico esteja compreendido entre 20-23mm, e 24-27mm </a:t>
            </a:r>
            <a:r>
              <a:rPr lang="pt-BR" dirty="0" smtClean="0">
                <a:solidFill>
                  <a:schemeClr val="bg1"/>
                </a:solidFill>
              </a:rPr>
              <a:t>respectivamente 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Em 2011 </a:t>
            </a:r>
            <a:r>
              <a:rPr lang="pt-BR" dirty="0">
                <a:solidFill>
                  <a:schemeClr val="bg1"/>
                </a:solidFill>
              </a:rPr>
              <a:t>foi disponibilizada uma prótese de 31mm destinada a </a:t>
            </a:r>
            <a:r>
              <a:rPr lang="pt-BR" dirty="0" smtClean="0">
                <a:solidFill>
                  <a:schemeClr val="bg1"/>
                </a:solidFill>
              </a:rPr>
              <a:t>anéis </a:t>
            </a:r>
            <a:r>
              <a:rPr lang="pt-BR" dirty="0">
                <a:solidFill>
                  <a:schemeClr val="bg1"/>
                </a:solidFill>
              </a:rPr>
              <a:t>aórticos compreendidos entre os 27 e os 29mm.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As </a:t>
            </a:r>
            <a:r>
              <a:rPr lang="pt-BR" dirty="0">
                <a:solidFill>
                  <a:schemeClr val="bg1"/>
                </a:solidFill>
              </a:rPr>
              <a:t>vias de abordagem de eleição são a transfemoral e a </a:t>
            </a:r>
            <a:r>
              <a:rPr lang="pt-BR" dirty="0" smtClean="0">
                <a:solidFill>
                  <a:schemeClr val="bg1"/>
                </a:solidFill>
              </a:rPr>
              <a:t>trans-subclávia. Nos </a:t>
            </a:r>
            <a:r>
              <a:rPr lang="pt-BR" dirty="0">
                <a:solidFill>
                  <a:schemeClr val="bg1"/>
                </a:solidFill>
              </a:rPr>
              <a:t>doentes </a:t>
            </a:r>
            <a:r>
              <a:rPr lang="pt-BR" dirty="0" smtClean="0">
                <a:solidFill>
                  <a:schemeClr val="bg1"/>
                </a:solidFill>
              </a:rPr>
              <a:t>com </a:t>
            </a:r>
            <a:r>
              <a:rPr lang="pt-BR" dirty="0">
                <a:solidFill>
                  <a:schemeClr val="bg1"/>
                </a:solidFill>
              </a:rPr>
              <a:t>doença vascular periférica grave, a via </a:t>
            </a:r>
            <a:r>
              <a:rPr lang="pt-BR" dirty="0" smtClean="0">
                <a:solidFill>
                  <a:schemeClr val="bg1"/>
                </a:solidFill>
              </a:rPr>
              <a:t>transaórtica.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Todas estas próteses são implantadas utilizado um sistema cateter over-the-wire (0,035’’) </a:t>
            </a:r>
            <a:r>
              <a:rPr lang="pt-BR" dirty="0" smtClean="0">
                <a:solidFill>
                  <a:schemeClr val="bg1"/>
                </a:solidFill>
              </a:rPr>
              <a:t>constituído </a:t>
            </a:r>
            <a:r>
              <a:rPr lang="pt-BR" dirty="0">
                <a:solidFill>
                  <a:schemeClr val="bg1"/>
                </a:solidFill>
              </a:rPr>
              <a:t>por uma cápsula na porção distal com um tamanho de 18F, cuja função será alojar e </a:t>
            </a:r>
            <a:r>
              <a:rPr lang="pt-BR" dirty="0" smtClean="0">
                <a:solidFill>
                  <a:schemeClr val="bg1"/>
                </a:solidFill>
              </a:rPr>
              <a:t>transportar </a:t>
            </a:r>
            <a:r>
              <a:rPr lang="pt-BR" dirty="0">
                <a:solidFill>
                  <a:schemeClr val="bg1"/>
                </a:solidFill>
              </a:rPr>
              <a:t>a bioprótese, através de um acesso </a:t>
            </a:r>
            <a:r>
              <a:rPr lang="pt-BR" dirty="0" smtClean="0">
                <a:solidFill>
                  <a:schemeClr val="bg1"/>
                </a:solidFill>
              </a:rPr>
              <a:t>percutâneo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CoreValve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Na porção proximal da cápsula o catéter diminui o seu tamanho para 12F, permitindo uma melhor progressão e condução através do acesso vascular até à válvula aórtica nativa. As marcas radiopacas  da prótese revelam a posição da </a:t>
            </a:r>
            <a:r>
              <a:rPr lang="pt-BR" dirty="0" smtClean="0">
                <a:solidFill>
                  <a:schemeClr val="bg1"/>
                </a:solidFill>
              </a:rPr>
              <a:t>prótese, parano </a:t>
            </a:r>
            <a:r>
              <a:rPr lang="pt-BR" dirty="0">
                <a:solidFill>
                  <a:schemeClr val="bg1"/>
                </a:solidFill>
              </a:rPr>
              <a:t>correto </a:t>
            </a:r>
            <a:r>
              <a:rPr lang="pt-BR" dirty="0" smtClean="0">
                <a:solidFill>
                  <a:schemeClr val="bg1"/>
                </a:solidFill>
              </a:rPr>
              <a:t>posicionamento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 porção proximal do sistema de entrega possui os elementos de controle utilizados no momento </a:t>
            </a:r>
            <a:r>
              <a:rPr lang="pt-BR" dirty="0" smtClean="0">
                <a:solidFill>
                  <a:schemeClr val="bg1"/>
                </a:solidFill>
              </a:rPr>
              <a:t>de </a:t>
            </a:r>
            <a:r>
              <a:rPr lang="pt-BR" dirty="0">
                <a:solidFill>
                  <a:schemeClr val="bg1"/>
                </a:solidFill>
              </a:rPr>
              <a:t>“carregar” e de implantar a válvula . Através de dois mecanismos reguladores, é possível </a:t>
            </a:r>
            <a:r>
              <a:rPr lang="pt-BR" dirty="0" smtClean="0">
                <a:solidFill>
                  <a:schemeClr val="bg1"/>
                </a:solidFill>
              </a:rPr>
              <a:t>controlar </a:t>
            </a:r>
            <a:r>
              <a:rPr lang="pt-BR" dirty="0">
                <a:solidFill>
                  <a:schemeClr val="bg1"/>
                </a:solidFill>
              </a:rPr>
              <a:t>o movimento rápido ou lento da bainha que envolve a prótese dentro da cápsula distal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8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7136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8" y="3594826"/>
            <a:ext cx="4968552" cy="326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6432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00038"/>
            <a:ext cx="55340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 Mortalidade 1ºs 30 dias: 5-18%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IAM : 2-11%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Obstrução </a:t>
            </a:r>
            <a:r>
              <a:rPr lang="pt-BR" dirty="0">
                <a:solidFill>
                  <a:schemeClr val="bg1"/>
                </a:solidFill>
              </a:rPr>
              <a:t>coronária: &lt;</a:t>
            </a:r>
            <a:r>
              <a:rPr lang="pt-BR" dirty="0" smtClean="0">
                <a:solidFill>
                  <a:schemeClr val="bg1"/>
                </a:solidFill>
              </a:rPr>
              <a:t>1%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Regurgitação </a:t>
            </a:r>
            <a:r>
              <a:rPr lang="pt-BR" dirty="0">
                <a:solidFill>
                  <a:schemeClr val="bg1"/>
                </a:solidFill>
              </a:rPr>
              <a:t>aórtica: </a:t>
            </a:r>
            <a:r>
              <a:rPr lang="pt-BR" dirty="0" smtClean="0">
                <a:solidFill>
                  <a:schemeClr val="bg1"/>
                </a:solidFill>
              </a:rPr>
              <a:t>5-10%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Embolização </a:t>
            </a:r>
            <a:r>
              <a:rPr lang="pt-BR" dirty="0">
                <a:solidFill>
                  <a:schemeClr val="bg1"/>
                </a:solidFill>
              </a:rPr>
              <a:t>da prótese: 1</a:t>
            </a:r>
            <a:r>
              <a:rPr lang="pt-BR" dirty="0" smtClean="0">
                <a:solidFill>
                  <a:schemeClr val="bg1"/>
                </a:solidFill>
              </a:rPr>
              <a:t>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Acidentes </a:t>
            </a:r>
            <a:r>
              <a:rPr lang="pt-BR" dirty="0">
                <a:solidFill>
                  <a:schemeClr val="bg1"/>
                </a:solidFill>
              </a:rPr>
              <a:t>Vasculares Cerebrais: 3-9 %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Complicações </a:t>
            </a:r>
            <a:r>
              <a:rPr lang="pt-BR" dirty="0">
                <a:solidFill>
                  <a:schemeClr val="bg1"/>
                </a:solidFill>
              </a:rPr>
              <a:t>vasculares: &lt;5%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Bloqueios </a:t>
            </a:r>
            <a:r>
              <a:rPr lang="pt-BR" dirty="0">
                <a:solidFill>
                  <a:schemeClr val="bg1"/>
                </a:solidFill>
              </a:rPr>
              <a:t>Auriculo-Ventriculares: 4-8%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Necessidade </a:t>
            </a:r>
            <a:r>
              <a:rPr lang="pt-BR" dirty="0">
                <a:solidFill>
                  <a:schemeClr val="bg1"/>
                </a:solidFill>
              </a:rPr>
              <a:t>de implantação de pacemaker definitivo: 24% (associado preponderantemente às </a:t>
            </a:r>
            <a:r>
              <a:rPr lang="pt-BR" dirty="0" smtClean="0">
                <a:solidFill>
                  <a:schemeClr val="bg1"/>
                </a:solidFill>
              </a:rPr>
              <a:t>próteses </a:t>
            </a:r>
            <a:r>
              <a:rPr lang="pt-BR" dirty="0">
                <a:solidFill>
                  <a:schemeClr val="bg1"/>
                </a:solidFill>
              </a:rPr>
              <a:t>auto-expansiveis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EAo - DOENÇA </a:t>
            </a:r>
            <a:r>
              <a:rPr lang="pt-BR" sz="2000" dirty="0">
                <a:solidFill>
                  <a:schemeClr val="bg1"/>
                </a:solidFill>
              </a:rPr>
              <a:t>VALVAR ADQUIRIDA MAIS FREQUENTE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PRESENTE EM 4,6% DOS PACIENTES ACIMA DE 75 ANOS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TRATAMENTO “GOLD STANDARD” PARA ESTENOSE IMPORTANTE É A TROCA VALVAR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MORTALIDADE OPERATÓRIA  3% A 8%</a:t>
            </a:r>
          </a:p>
          <a:p>
            <a:pPr>
              <a:buNone/>
            </a:pPr>
            <a:r>
              <a:rPr lang="pt-BR" sz="2000" dirty="0">
                <a:solidFill>
                  <a:schemeClr val="bg1"/>
                </a:solidFill>
              </a:rPr>
              <a:t>	(alguns grupos tem mortalidade de 6% a 15%)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581153" cy="523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PRAGMATIC PLUS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Registro multicêntrico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comparar os resultados de ambas válvulas aos 30 dias e ao ano de acordo com os critérios do Valve Academic Research Consortium (VARC). </a:t>
            </a:r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A eleição da válvula foi a critério do cirurgião e só foram analisados os </a:t>
            </a:r>
            <a:r>
              <a:rPr lang="pt-BR" sz="2000" dirty="0" smtClean="0">
                <a:solidFill>
                  <a:schemeClr val="bg1"/>
                </a:solidFill>
              </a:rPr>
              <a:t>pctes </a:t>
            </a:r>
            <a:r>
              <a:rPr lang="pt-BR" sz="2000" dirty="0">
                <a:solidFill>
                  <a:schemeClr val="bg1"/>
                </a:solidFill>
              </a:rPr>
              <a:t>que receberam acesso </a:t>
            </a:r>
            <a:r>
              <a:rPr lang="pt-BR" sz="2000" dirty="0" smtClean="0">
                <a:solidFill>
                  <a:schemeClr val="bg1"/>
                </a:solidFill>
              </a:rPr>
              <a:t>femoral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793 ptes </a:t>
            </a:r>
            <a:r>
              <a:rPr lang="pt-BR" sz="2000" dirty="0" smtClean="0">
                <a:solidFill>
                  <a:schemeClr val="bg1"/>
                </a:solidFill>
              </a:rPr>
              <a:t>-  </a:t>
            </a:r>
            <a:r>
              <a:rPr lang="pt-BR" sz="2000" dirty="0">
                <a:solidFill>
                  <a:schemeClr val="bg1"/>
                </a:solidFill>
              </a:rPr>
              <a:t>453 (57.1%) 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CoreValve e 340 (42.9%) Edwards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</a:p>
          <a:p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PRAGMATIC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 Não foram observadas diferenças significativas aos 30 dias na válvula CoreValve e na Edwards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mortalidade global (8.8% vs. 6.4%; p=0.352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mortalidade cardiovascular (6.9% vs. 6.4%; p=0.842</a:t>
            </a:r>
            <a:r>
              <a:rPr lang="pt-BR" dirty="0" smtClean="0">
                <a:solidFill>
                  <a:schemeClr val="bg1"/>
                </a:solidFill>
              </a:rPr>
              <a:t>),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infarto </a:t>
            </a:r>
            <a:r>
              <a:rPr lang="pt-BR" dirty="0">
                <a:solidFill>
                  <a:schemeClr val="bg1"/>
                </a:solidFill>
              </a:rPr>
              <a:t>espontâneo (0.5% vs. 1.5%; </a:t>
            </a:r>
            <a:r>
              <a:rPr lang="pt-BR" dirty="0" smtClean="0">
                <a:solidFill>
                  <a:schemeClr val="bg1"/>
                </a:solidFill>
              </a:rPr>
              <a:t>p=0.339)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AVC </a:t>
            </a:r>
            <a:r>
              <a:rPr lang="pt-BR" dirty="0">
                <a:solidFill>
                  <a:schemeClr val="bg1"/>
                </a:solidFill>
              </a:rPr>
              <a:t>(2.9% vs. 1%; </a:t>
            </a:r>
            <a:r>
              <a:rPr lang="pt-BR" dirty="0" smtClean="0">
                <a:solidFill>
                  <a:schemeClr val="bg1"/>
                </a:solidFill>
              </a:rPr>
              <a:t>p=0.174)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complicações </a:t>
            </a:r>
            <a:r>
              <a:rPr lang="pt-BR" dirty="0">
                <a:solidFill>
                  <a:schemeClr val="bg1"/>
                </a:solidFill>
              </a:rPr>
              <a:t>vasculares (9.3% vs. 12.3%; p=0.340)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sangramento maior (13.7% vs. 8.8%; p=0.120).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Também </a:t>
            </a:r>
            <a:r>
              <a:rPr lang="pt-BR" dirty="0">
                <a:solidFill>
                  <a:schemeClr val="bg1"/>
                </a:solidFill>
              </a:rPr>
              <a:t>não houve diferenças com o grau de insuficiência aórtica moderada a severa residual. 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única diferença significativa 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30 dias foi a maior necessidade de </a:t>
            </a:r>
            <a:r>
              <a:rPr lang="pt-BR" dirty="0" smtClean="0">
                <a:solidFill>
                  <a:schemeClr val="bg1"/>
                </a:solidFill>
              </a:rPr>
              <a:t>marca-passo </a:t>
            </a:r>
            <a:r>
              <a:rPr lang="pt-BR" dirty="0">
                <a:solidFill>
                  <a:schemeClr val="bg1"/>
                </a:solidFill>
              </a:rPr>
              <a:t>definitivo para a CoreValve (22.5% vs. 5.9%; p&lt;0.001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O implante percutâneo da válvula aórtica é possível com uma alta taxa de sucesso em pacientes não elegíveis para a </a:t>
            </a:r>
            <a:r>
              <a:rPr lang="pt-BR" dirty="0" smtClean="0">
                <a:solidFill>
                  <a:schemeClr val="bg1"/>
                </a:solidFill>
              </a:rPr>
              <a:t>cirúrgia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Os pontos principais são:</a:t>
            </a:r>
          </a:p>
          <a:p>
            <a:r>
              <a:rPr lang="pt-BR" dirty="0">
                <a:solidFill>
                  <a:schemeClr val="bg1"/>
                </a:solidFill>
              </a:rPr>
              <a:t>A seleção adequada do </a:t>
            </a:r>
            <a:r>
              <a:rPr lang="pt-BR" dirty="0" smtClean="0">
                <a:solidFill>
                  <a:schemeClr val="bg1"/>
                </a:solidFill>
              </a:rPr>
              <a:t>paciente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-</a:t>
            </a:r>
            <a:r>
              <a:rPr lang="pt-BR" dirty="0" smtClean="0">
                <a:solidFill>
                  <a:schemeClr val="bg1"/>
                </a:solidFill>
              </a:rPr>
              <a:t>clínica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-anatômico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Experiência </a:t>
            </a:r>
            <a:r>
              <a:rPr lang="pt-BR" dirty="0">
                <a:solidFill>
                  <a:schemeClr val="bg1"/>
                </a:solidFill>
              </a:rPr>
              <a:t>do </a:t>
            </a:r>
            <a:r>
              <a:rPr lang="pt-BR" dirty="0" smtClean="0">
                <a:solidFill>
                  <a:schemeClr val="bg1"/>
                </a:solidFill>
              </a:rPr>
              <a:t>operador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Os dispositivos se mostram seguros e estão em </a:t>
            </a:r>
            <a:r>
              <a:rPr lang="pt-BR" smtClean="0">
                <a:solidFill>
                  <a:schemeClr val="bg1"/>
                </a:solidFill>
              </a:rPr>
              <a:t>avanço.</a:t>
            </a:r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Alternativa à cirurgia: valvoplastia com cateter balão e procedimento transcateter da valva aórtica para os pacientes com alto risco cirúrgico (Euro-SCORE &gt;= 15% ou STS-ESCORE &gt;=10% ou comorbidades como reoperações e aorta em porcelana)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u="sng" dirty="0">
                <a:solidFill>
                  <a:schemeClr val="bg1"/>
                </a:solidFill>
              </a:rPr>
              <a:t>Valvoplastia por balão </a:t>
            </a:r>
            <a:r>
              <a:rPr lang="pt-BR" sz="2000" dirty="0">
                <a:solidFill>
                  <a:schemeClr val="bg1"/>
                </a:solidFill>
              </a:rPr>
              <a:t>(1980): pouca abertura valvar, modesta melhora hemodinâmica e complicações sérias entre 5 e 10%, além de </a:t>
            </a:r>
            <a:r>
              <a:rPr lang="pt-BR" sz="2000" dirty="0" smtClean="0">
                <a:solidFill>
                  <a:schemeClr val="bg1"/>
                </a:solidFill>
              </a:rPr>
              <a:t>reestenose </a:t>
            </a:r>
            <a:r>
              <a:rPr lang="pt-BR" sz="2000" dirty="0">
                <a:solidFill>
                  <a:schemeClr val="bg1"/>
                </a:solidFill>
              </a:rPr>
              <a:t>precoce</a:t>
            </a:r>
          </a:p>
          <a:p>
            <a:pPr>
              <a:buNone/>
            </a:pPr>
            <a:r>
              <a:rPr lang="pt-BR" sz="2000" dirty="0">
                <a:solidFill>
                  <a:schemeClr val="bg1"/>
                </a:solidFill>
              </a:rPr>
              <a:t>	- sem benefício em relação ao tto clínico</a:t>
            </a:r>
          </a:p>
          <a:p>
            <a:pPr>
              <a:buNone/>
            </a:pPr>
            <a:r>
              <a:rPr lang="pt-BR" sz="2000" dirty="0">
                <a:solidFill>
                  <a:schemeClr val="bg1"/>
                </a:solidFill>
              </a:rPr>
              <a:t>	- recomendação classe IIb pelo ACC/AHA como “ponte para cirurgia” ou como medida paliativa a cirurgia </a:t>
            </a:r>
          </a:p>
          <a:p>
            <a:pPr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1800" dirty="0">
                <a:solidFill>
                  <a:schemeClr val="bg1"/>
                </a:solidFill>
              </a:rPr>
              <a:t>       </a:t>
            </a:r>
            <a:endParaRPr lang="pt-BR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18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1800" b="1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1300" b="1" i="1" dirty="0" smtClean="0">
                <a:solidFill>
                  <a:schemeClr val="bg1"/>
                </a:solidFill>
              </a:rPr>
              <a:t>JACC </a:t>
            </a:r>
            <a:r>
              <a:rPr lang="pt-BR" sz="1300" b="1" i="1" dirty="0">
                <a:solidFill>
                  <a:schemeClr val="bg1"/>
                </a:solidFill>
              </a:rPr>
              <a:t>2006;48:e1-148</a:t>
            </a:r>
          </a:p>
          <a:p>
            <a:pPr>
              <a:buNone/>
            </a:pPr>
            <a:r>
              <a:rPr lang="pt-BR" sz="1300" b="1" i="1" dirty="0" smtClean="0">
                <a:solidFill>
                  <a:schemeClr val="bg1"/>
                </a:solidFill>
              </a:rPr>
              <a:t>JACC </a:t>
            </a:r>
            <a:r>
              <a:rPr lang="pt-BR" sz="1300" b="1" i="1" dirty="0">
                <a:solidFill>
                  <a:schemeClr val="bg1"/>
                </a:solidFill>
              </a:rPr>
              <a:t>1995;26:1522-8</a:t>
            </a:r>
          </a:p>
          <a:p>
            <a:pPr marL="0" indent="0">
              <a:buNone/>
            </a:pP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transcateter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>
                <a:solidFill>
                  <a:schemeClr val="bg1"/>
                </a:solidFill>
              </a:rPr>
              <a:t>tratamento baseado em sistemas de cateter percutâneo teve seus primeiros estudos em modelos animais</a:t>
            </a:r>
          </a:p>
          <a:p>
            <a:r>
              <a:rPr lang="pt-BR" dirty="0">
                <a:solidFill>
                  <a:schemeClr val="bg1"/>
                </a:solidFill>
              </a:rPr>
              <a:t>Introdução do conceito por Andersen em 1992, que utilizou bioprótese porcina com resultado hemodinâmico satisfatório</a:t>
            </a:r>
          </a:p>
          <a:p>
            <a:r>
              <a:rPr lang="pt-BR" dirty="0">
                <a:solidFill>
                  <a:schemeClr val="bg1"/>
                </a:solidFill>
              </a:rPr>
              <a:t>Cribier em 2002: primeiro implante em humano</a:t>
            </a:r>
          </a:p>
          <a:p>
            <a:pPr>
              <a:buNone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1600" b="1" i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1600" b="1" i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1600" b="1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1600" b="1" i="1" dirty="0">
                <a:solidFill>
                  <a:schemeClr val="bg1"/>
                </a:solidFill>
              </a:rPr>
              <a:t>Circulation. 2002;106:3006-3008.</a:t>
            </a:r>
            <a:endParaRPr lang="pt-BR" sz="16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TAVI - Indicações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INDICAÇÃO </a:t>
            </a:r>
            <a:r>
              <a:rPr lang="pt-BR" b="1" dirty="0">
                <a:solidFill>
                  <a:schemeClr val="bg1"/>
                </a:solidFill>
              </a:rPr>
              <a:t>CLÍNICA: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1-      </a:t>
            </a:r>
            <a:r>
              <a:rPr lang="pt-BR" b="1" dirty="0">
                <a:solidFill>
                  <a:schemeClr val="bg1"/>
                </a:solidFill>
              </a:rPr>
              <a:t>Confirmação do </a:t>
            </a:r>
            <a:r>
              <a:rPr lang="pt-BR" b="1" dirty="0" smtClean="0">
                <a:solidFill>
                  <a:schemeClr val="bg1"/>
                </a:solidFill>
              </a:rPr>
              <a:t>diagnóstico: ECO TT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2-      </a:t>
            </a:r>
            <a:r>
              <a:rPr lang="pt-BR" b="1" dirty="0">
                <a:solidFill>
                  <a:schemeClr val="bg1"/>
                </a:solidFill>
              </a:rPr>
              <a:t>Avaliação do risco do procedimento cirúrgico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smtClean="0">
                <a:solidFill>
                  <a:schemeClr val="bg1"/>
                </a:solidFill>
              </a:rPr>
              <a:t>Pacientes </a:t>
            </a:r>
            <a:r>
              <a:rPr lang="pt-BR" dirty="0">
                <a:solidFill>
                  <a:schemeClr val="bg1"/>
                </a:solidFill>
              </a:rPr>
              <a:t>com Euroscore I &gt; 15, EUROSCORE II ≥ 6 e STS score &gt; 10 são considerados de alto risco cirúrgico.</a:t>
            </a:r>
          </a:p>
          <a:p>
            <a:r>
              <a:rPr lang="pt-BR" dirty="0">
                <a:solidFill>
                  <a:schemeClr val="bg1"/>
                </a:solidFill>
              </a:rPr>
              <a:t>3-      </a:t>
            </a:r>
            <a:r>
              <a:rPr lang="pt-BR" b="1" dirty="0">
                <a:solidFill>
                  <a:schemeClr val="bg1"/>
                </a:solidFill>
              </a:rPr>
              <a:t>Avaliação da situação clínica geral do </a:t>
            </a:r>
            <a:r>
              <a:rPr lang="pt-BR" b="1" dirty="0" smtClean="0">
                <a:solidFill>
                  <a:schemeClr val="bg1"/>
                </a:solidFill>
              </a:rPr>
              <a:t>paciente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INDICAÇÃO </a:t>
            </a:r>
            <a:r>
              <a:rPr lang="pt-BR" b="1" dirty="0">
                <a:solidFill>
                  <a:schemeClr val="bg1"/>
                </a:solidFill>
              </a:rPr>
              <a:t>ANATÔMICA</a:t>
            </a:r>
            <a:r>
              <a:rPr lang="pt-BR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avaliação </a:t>
            </a:r>
            <a:r>
              <a:rPr lang="pt-BR" dirty="0">
                <a:solidFill>
                  <a:schemeClr val="bg1"/>
                </a:solidFill>
              </a:rPr>
              <a:t>da anatomia do complexo valvar aórtico para recebimento da </a:t>
            </a:r>
            <a:r>
              <a:rPr lang="pt-BR" dirty="0" smtClean="0">
                <a:solidFill>
                  <a:schemeClr val="bg1"/>
                </a:solidFill>
              </a:rPr>
              <a:t>prótese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avaliação </a:t>
            </a:r>
            <a:r>
              <a:rPr lang="pt-BR" dirty="0">
                <a:solidFill>
                  <a:schemeClr val="bg1"/>
                </a:solidFill>
              </a:rPr>
              <a:t>do acesso e trajeto do sistema carreador da </a:t>
            </a:r>
            <a:r>
              <a:rPr lang="pt-BR" dirty="0" smtClean="0">
                <a:solidFill>
                  <a:schemeClr val="bg1"/>
                </a:solidFill>
              </a:rPr>
              <a:t>prótese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Três </a:t>
            </a:r>
            <a:r>
              <a:rPr lang="pt-BR" dirty="0">
                <a:solidFill>
                  <a:schemeClr val="bg1"/>
                </a:solidFill>
              </a:rPr>
              <a:t>exames são fundamentais nesta etapa.</a:t>
            </a:r>
          </a:p>
          <a:p>
            <a:r>
              <a:rPr lang="pt-BR" b="1" dirty="0">
                <a:solidFill>
                  <a:schemeClr val="bg1"/>
                </a:solidFill>
              </a:rPr>
              <a:t>1- Ecocardiograma </a:t>
            </a:r>
            <a:r>
              <a:rPr lang="pt-BR" b="1" dirty="0" smtClean="0">
                <a:solidFill>
                  <a:schemeClr val="bg1"/>
                </a:solidFill>
              </a:rPr>
              <a:t>transesofágico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2- Tomografia computadorizada muliti-slice:</a:t>
            </a:r>
            <a:r>
              <a:rPr lang="pt-BR" dirty="0">
                <a:solidFill>
                  <a:schemeClr val="bg1"/>
                </a:solidFill>
              </a:rPr>
              <a:t>  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3-</a:t>
            </a: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b="1" dirty="0">
                <a:solidFill>
                  <a:schemeClr val="bg1"/>
                </a:solidFill>
              </a:rPr>
              <a:t>Cateterismo </a:t>
            </a:r>
            <a:r>
              <a:rPr lang="pt-BR" b="1" dirty="0" smtClean="0">
                <a:solidFill>
                  <a:schemeClr val="bg1"/>
                </a:solidFill>
              </a:rPr>
              <a:t>Cardíaco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TAVI – Contra indicações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28800"/>
            <a:ext cx="88868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552" y="2362527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Próteses </a:t>
            </a:r>
          </a:p>
          <a:p>
            <a:pPr algn="ctr"/>
            <a:r>
              <a:rPr lang="pt-BR" sz="4000" dirty="0" smtClean="0"/>
              <a:t> </a:t>
            </a:r>
            <a:r>
              <a:rPr lang="pt-BR" sz="4000" dirty="0"/>
              <a:t>V</a:t>
            </a:r>
            <a:r>
              <a:rPr lang="pt-BR" sz="4000" dirty="0" smtClean="0"/>
              <a:t>antagens e desvantagens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5944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Edward-Sapien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 VEB, </a:t>
            </a:r>
            <a:r>
              <a:rPr lang="pt-BR" sz="1800" dirty="0" smtClean="0">
                <a:solidFill>
                  <a:schemeClr val="bg1"/>
                </a:solidFill>
              </a:rPr>
              <a:t>Edward-Sapien é </a:t>
            </a:r>
            <a:r>
              <a:rPr lang="pt-BR" sz="1800" dirty="0">
                <a:solidFill>
                  <a:schemeClr val="bg1"/>
                </a:solidFill>
              </a:rPr>
              <a:t>uma prótese </a:t>
            </a:r>
            <a:r>
              <a:rPr lang="pt-BR" sz="1800" dirty="0" smtClean="0">
                <a:solidFill>
                  <a:schemeClr val="bg1"/>
                </a:solidFill>
              </a:rPr>
              <a:t>constituída </a:t>
            </a:r>
            <a:r>
              <a:rPr lang="pt-BR" sz="1800" dirty="0">
                <a:solidFill>
                  <a:schemeClr val="bg1"/>
                </a:solidFill>
              </a:rPr>
              <a:t>por três folhetos de origem bovina previamente tratados pelo método </a:t>
            </a:r>
            <a:r>
              <a:rPr lang="pt-BR" sz="1800" dirty="0" smtClean="0">
                <a:solidFill>
                  <a:schemeClr val="bg1"/>
                </a:solidFill>
              </a:rPr>
              <a:t>anticalcificante Therma </a:t>
            </a:r>
            <a:r>
              <a:rPr lang="pt-BR" sz="1800" dirty="0">
                <a:solidFill>
                  <a:schemeClr val="bg1"/>
                </a:solidFill>
              </a:rPr>
              <a:t>, suturados numa estrutura tubular e montados num stent de </a:t>
            </a:r>
            <a:r>
              <a:rPr lang="pt-BR" sz="1800" dirty="0" smtClean="0">
                <a:solidFill>
                  <a:schemeClr val="bg1"/>
                </a:solidFill>
              </a:rPr>
              <a:t>metal,expansível </a:t>
            </a:r>
            <a:r>
              <a:rPr lang="pt-BR" sz="1800" dirty="0">
                <a:solidFill>
                  <a:schemeClr val="bg1"/>
                </a:solidFill>
              </a:rPr>
              <a:t>por balão. </a:t>
            </a:r>
            <a:endParaRPr lang="pt-BR" sz="1800" dirty="0" smtClean="0">
              <a:solidFill>
                <a:schemeClr val="bg1"/>
              </a:solidFill>
            </a:endParaRPr>
          </a:p>
          <a:p>
            <a:r>
              <a:rPr lang="pt-BR" sz="1800" dirty="0">
                <a:solidFill>
                  <a:schemeClr val="bg1"/>
                </a:solidFill>
              </a:rPr>
              <a:t>P</a:t>
            </a:r>
            <a:r>
              <a:rPr lang="pt-BR" sz="1800" dirty="0" smtClean="0">
                <a:solidFill>
                  <a:schemeClr val="bg1"/>
                </a:solidFill>
              </a:rPr>
              <a:t>rótese </a:t>
            </a:r>
            <a:r>
              <a:rPr lang="pt-BR" sz="1800" dirty="0">
                <a:solidFill>
                  <a:schemeClr val="bg1"/>
                </a:solidFill>
              </a:rPr>
              <a:t>disponível em duas medidas, 23mm e </a:t>
            </a:r>
            <a:r>
              <a:rPr lang="pt-BR" sz="1800" dirty="0" smtClean="0">
                <a:solidFill>
                  <a:schemeClr val="bg1"/>
                </a:solidFill>
              </a:rPr>
              <a:t>26mm - anéis </a:t>
            </a:r>
            <a:r>
              <a:rPr lang="pt-BR" sz="1800" dirty="0">
                <a:solidFill>
                  <a:schemeClr val="bg1"/>
                </a:solidFill>
              </a:rPr>
              <a:t>aórticos </a:t>
            </a:r>
            <a:r>
              <a:rPr lang="pt-BR" sz="1800" dirty="0" smtClean="0">
                <a:solidFill>
                  <a:schemeClr val="bg1"/>
                </a:solidFill>
              </a:rPr>
              <a:t>que apresentem </a:t>
            </a:r>
            <a:r>
              <a:rPr lang="pt-BR" sz="1800" dirty="0">
                <a:solidFill>
                  <a:schemeClr val="bg1"/>
                </a:solidFill>
              </a:rPr>
              <a:t>dimensões de 18 a </a:t>
            </a:r>
            <a:r>
              <a:rPr lang="pt-BR" sz="1800" dirty="0" smtClean="0">
                <a:solidFill>
                  <a:schemeClr val="bg1"/>
                </a:solidFill>
              </a:rPr>
              <a:t>21mm </a:t>
            </a:r>
            <a:r>
              <a:rPr lang="pt-BR" sz="1800" dirty="0">
                <a:solidFill>
                  <a:schemeClr val="bg1"/>
                </a:solidFill>
              </a:rPr>
              <a:t>e 21 a 25, respectivamente.</a:t>
            </a: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96" y="4293096"/>
            <a:ext cx="3209864" cy="21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Edward-Sapien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A VEB pode ser utilizada nas duas abordagens: transfermoral e transapical. </a:t>
            </a:r>
            <a:r>
              <a:rPr lang="pt-BR" sz="1800" dirty="0" smtClean="0">
                <a:solidFill>
                  <a:schemeClr val="bg1"/>
                </a:solidFill>
              </a:rPr>
              <a:t>Em </a:t>
            </a:r>
            <a:r>
              <a:rPr lang="pt-BR" sz="1800" dirty="0">
                <a:solidFill>
                  <a:schemeClr val="bg1"/>
                </a:solidFill>
              </a:rPr>
              <a:t>2011 ficou disponível uma nova abordagem transaórtica indicada em situações de fragilidade ventricular esquerda e/ou ausência de acesso vascular </a:t>
            </a:r>
            <a:r>
              <a:rPr lang="pt-BR" sz="1800" dirty="0" smtClean="0">
                <a:solidFill>
                  <a:schemeClr val="bg1"/>
                </a:solidFill>
              </a:rPr>
              <a:t>periférico</a:t>
            </a:r>
            <a:endParaRPr lang="pt-BR" sz="1800" dirty="0">
              <a:solidFill>
                <a:schemeClr val="bg1"/>
              </a:solidFill>
            </a:endParaRPr>
          </a:p>
          <a:p>
            <a:r>
              <a:rPr lang="pt-BR" sz="1800" dirty="0" smtClean="0">
                <a:solidFill>
                  <a:schemeClr val="bg1"/>
                </a:solidFill>
              </a:rPr>
              <a:t>Na </a:t>
            </a:r>
            <a:r>
              <a:rPr lang="pt-BR" sz="1800" dirty="0">
                <a:solidFill>
                  <a:schemeClr val="bg1"/>
                </a:solidFill>
              </a:rPr>
              <a:t>abordagem transfemoral são utilizadas bainhas introdutoras 22F (VEB 23mm) e 24F (VEB </a:t>
            </a:r>
            <a:r>
              <a:rPr lang="pt-BR" sz="1800" dirty="0" smtClean="0">
                <a:solidFill>
                  <a:schemeClr val="bg1"/>
                </a:solidFill>
              </a:rPr>
              <a:t>26mm). O </a:t>
            </a:r>
            <a:r>
              <a:rPr lang="pt-BR" sz="1800" dirty="0">
                <a:solidFill>
                  <a:schemeClr val="bg1"/>
                </a:solidFill>
              </a:rPr>
              <a:t>sistema de entrega </a:t>
            </a:r>
            <a:r>
              <a:rPr lang="pt-BR" sz="1800" dirty="0" smtClean="0">
                <a:solidFill>
                  <a:schemeClr val="bg1"/>
                </a:solidFill>
              </a:rPr>
              <a:t>Retroflex </a:t>
            </a:r>
            <a:r>
              <a:rPr lang="pt-BR" sz="1800" dirty="0">
                <a:solidFill>
                  <a:schemeClr val="bg1"/>
                </a:solidFill>
              </a:rPr>
              <a:t>fará progredir a prótese e o balão de valvuloplastia até ao local de </a:t>
            </a:r>
            <a:r>
              <a:rPr lang="pt-BR" sz="1800" dirty="0" smtClean="0">
                <a:solidFill>
                  <a:schemeClr val="bg1"/>
                </a:solidFill>
              </a:rPr>
              <a:t>implantação.</a:t>
            </a:r>
          </a:p>
          <a:p>
            <a:r>
              <a:rPr lang="pt-BR" sz="1800" dirty="0" smtClean="0">
                <a:solidFill>
                  <a:schemeClr val="bg1"/>
                </a:solidFill>
              </a:rPr>
              <a:t> Abordagem </a:t>
            </a:r>
            <a:r>
              <a:rPr lang="pt-BR" sz="1800" dirty="0">
                <a:solidFill>
                  <a:schemeClr val="bg1"/>
                </a:solidFill>
              </a:rPr>
              <a:t>transapical o sistema de entrega denomina-se </a:t>
            </a:r>
            <a:r>
              <a:rPr lang="pt-BR" sz="1800" dirty="0" smtClean="0">
                <a:solidFill>
                  <a:schemeClr val="bg1"/>
                </a:solidFill>
              </a:rPr>
              <a:t>Ascendra, </a:t>
            </a:r>
            <a:r>
              <a:rPr lang="pt-BR" sz="1800" dirty="0">
                <a:solidFill>
                  <a:schemeClr val="bg1"/>
                </a:solidFill>
              </a:rPr>
              <a:t>sendo necessário uma bainha </a:t>
            </a:r>
            <a:r>
              <a:rPr lang="pt-BR" sz="1800" dirty="0" smtClean="0">
                <a:solidFill>
                  <a:schemeClr val="bg1"/>
                </a:solidFill>
              </a:rPr>
              <a:t>introdutora </a:t>
            </a:r>
            <a:r>
              <a:rPr lang="pt-BR" sz="1800" dirty="0">
                <a:solidFill>
                  <a:schemeClr val="bg1"/>
                </a:solidFill>
              </a:rPr>
              <a:t>26F</a:t>
            </a:r>
          </a:p>
          <a:p>
            <a:endParaRPr lang="pt-BR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768"/>
            <a:ext cx="3962356" cy="204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829296"/>
            <a:ext cx="5286375" cy="202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10577</TotalTime>
  <Words>983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Core Valve e Sapiens, vantagens e desvantagens</vt:lpstr>
      <vt:lpstr>Introdução</vt:lpstr>
      <vt:lpstr>Introdução</vt:lpstr>
      <vt:lpstr>Tratamento transcateter </vt:lpstr>
      <vt:lpstr>TAVI - Indicações</vt:lpstr>
      <vt:lpstr>TAVI – Contra indicações</vt:lpstr>
      <vt:lpstr>PowerPoint Presentation</vt:lpstr>
      <vt:lpstr>Edward-Sapien</vt:lpstr>
      <vt:lpstr>Edward-Sapien</vt:lpstr>
      <vt:lpstr>Edward-Sapien</vt:lpstr>
      <vt:lpstr>CoreValve</vt:lpstr>
      <vt:lpstr>CoreValve</vt:lpstr>
      <vt:lpstr>PowerPoint Presentation</vt:lpstr>
      <vt:lpstr>CoreValve</vt:lpstr>
      <vt:lpstr>CoreValve</vt:lpstr>
      <vt:lpstr>PowerPoint Presentation</vt:lpstr>
      <vt:lpstr>PowerPoint Presentation</vt:lpstr>
      <vt:lpstr>PowerPoint Presentation</vt:lpstr>
      <vt:lpstr>Complicações</vt:lpstr>
      <vt:lpstr>PowerPoint Presentation</vt:lpstr>
      <vt:lpstr>PRAGMATIC PLUS</vt:lpstr>
      <vt:lpstr>PRAGMATIC PLUS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em lesões de TCE não protegido</dc:title>
  <dc:creator>Ricardo</dc:creator>
  <cp:lastModifiedBy>Ricardo</cp:lastModifiedBy>
  <cp:revision>81</cp:revision>
  <dcterms:created xsi:type="dcterms:W3CDTF">2013-07-30T20:56:52Z</dcterms:created>
  <dcterms:modified xsi:type="dcterms:W3CDTF">2013-10-24T00:46:37Z</dcterms:modified>
</cp:coreProperties>
</file>