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6" r:id="rId17"/>
    <p:sldId id="275" r:id="rId18"/>
    <p:sldId id="278" r:id="rId19"/>
    <p:sldId id="279" r:id="rId20"/>
    <p:sldId id="277" r:id="rId21"/>
    <p:sldId id="280" r:id="rId22"/>
    <p:sldId id="262" r:id="rId23"/>
    <p:sldId id="263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>
        <p:scale>
          <a:sx n="119" d="100"/>
          <a:sy n="119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A89A-0740-2341-97AA-49797ACE83D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B3BB-58AE-104B-8BD5-E07537829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0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9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6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5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18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34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90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6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47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0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6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7B39-4951-9144-A06D-BB7B09C3893A}" type="datetimeFigureOut">
              <a:rPr lang="pt-BR" smtClean="0"/>
              <a:t>11/02/2019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3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" y="0"/>
            <a:ext cx="12167153" cy="486686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27192" y="5752024"/>
            <a:ext cx="7737614" cy="754793"/>
          </a:xfrm>
          <a:prstGeom prst="rect">
            <a:avLst/>
          </a:prstGeom>
          <a:noFill/>
          <a:ln w="38100" cap="sq">
            <a:solidFill>
              <a:srgbClr val="00206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APRESENTADOR: DR. PEDRO PIO DA SILVEIRA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14072" y="300401"/>
            <a:ext cx="6713404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TRATAMENTO</a:t>
            </a:r>
            <a:r>
              <a:rPr lang="pt-BR" sz="4800" b="1" smtClean="0"/>
              <a:t>...DESAFIOS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solidFill>
            <a:srgbClr val="002060"/>
          </a:solidFill>
          <a:ln w="5080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200" b="1" u="sng" dirty="0" smtClean="0">
              <a:solidFill>
                <a:schemeClr val="bg1"/>
              </a:solidFill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3200" dirty="0" smtClean="0">
                <a:solidFill>
                  <a:schemeClr val="bg1"/>
                </a:solidFill>
                <a:sym typeface="Wingdings"/>
              </a:rPr>
              <a:t>HISTÓRIA NATURAL DA DENÇA  AINDA DESCONHECIDA. </a:t>
            </a:r>
          </a:p>
          <a:p>
            <a:pPr marL="457200" indent="-457200">
              <a:buAutoNum type="arabicPeriod"/>
            </a:pPr>
            <a:endParaRPr lang="pt-BR" sz="3200" dirty="0" smtClean="0">
              <a:solidFill>
                <a:schemeClr val="bg1"/>
              </a:solidFill>
              <a:sym typeface="Wingdings"/>
            </a:endParaRPr>
          </a:p>
          <a:p>
            <a:pPr marL="457200" indent="-457200">
              <a:buAutoNum type="arabicPeriod"/>
            </a:pPr>
            <a:r>
              <a:rPr lang="pt-PT" sz="3200" dirty="0" smtClean="0">
                <a:solidFill>
                  <a:schemeClr val="bg1"/>
                </a:solidFill>
              </a:rPr>
              <a:t>ANGINA/IAM/SCA </a:t>
            </a:r>
            <a:r>
              <a:rPr lang="pt-PT" sz="3200" dirty="0" smtClean="0">
                <a:solidFill>
                  <a:schemeClr val="bg1"/>
                </a:solidFill>
                <a:sym typeface="Wingdings"/>
              </a:rPr>
              <a:t> </a:t>
            </a:r>
            <a:r>
              <a:rPr lang="pt-PT" sz="3200" dirty="0" smtClean="0">
                <a:solidFill>
                  <a:schemeClr val="bg1"/>
                </a:solidFill>
              </a:rPr>
              <a:t>INTERVENÇÃO É NECESSÁRIA...MAS, TANTO CABG QUANTO PCI ESTÃO ASSOCIADAS A DESAFIOS TÉCNICOS. </a:t>
            </a:r>
          </a:p>
          <a:p>
            <a:pPr marL="457200" indent="-457200">
              <a:buAutoNum type="arabicPeriod"/>
            </a:pPr>
            <a:endParaRPr lang="pt-PT" sz="32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pt-PT" sz="3200" dirty="0" smtClean="0">
                <a:solidFill>
                  <a:schemeClr val="bg1"/>
                </a:solidFill>
              </a:rPr>
              <a:t>LACUNA DE CONHECIMENTO </a:t>
            </a:r>
            <a:r>
              <a:rPr lang="pt-PT" sz="3200" dirty="0" smtClean="0">
                <a:solidFill>
                  <a:schemeClr val="bg1"/>
                </a:solidFill>
                <a:sym typeface="Wingdings"/>
              </a:rPr>
              <a:t> </a:t>
            </a:r>
            <a:r>
              <a:rPr lang="pt-PT" sz="3200" dirty="0" smtClean="0">
                <a:solidFill>
                  <a:schemeClr val="bg1"/>
                </a:solidFill>
              </a:rPr>
              <a:t>FALTA DE ESTUDOS RANDOMIZADOS OU DADOS EM LARGA ESCALA. </a:t>
            </a:r>
            <a:endParaRPr lang="pt-BR" sz="3200" dirty="0">
              <a:solidFill>
                <a:schemeClr val="bg1"/>
              </a:solidFill>
              <a:sym typeface="Wingdings"/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14072" y="300401"/>
            <a:ext cx="6713404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TRATAMENTO...OPÇÕES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1945" y="1439918"/>
            <a:ext cx="11246069" cy="905250"/>
          </a:xfrm>
          <a:prstGeom prst="rect">
            <a:avLst/>
          </a:prstGeom>
          <a:solidFill>
            <a:srgbClr val="FF0000"/>
          </a:solidFill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800" dirty="0">
                <a:solidFill>
                  <a:schemeClr val="tx1"/>
                </a:solidFill>
              </a:rPr>
              <a:t>TRATAMENTO DEVE SER INDIVIDUALIZADO </a:t>
            </a:r>
            <a:r>
              <a:rPr lang="pt-PT" sz="2800" dirty="0">
                <a:solidFill>
                  <a:schemeClr val="tx1"/>
                </a:solidFill>
                <a:sym typeface="Wingdings"/>
              </a:rPr>
              <a:t> </a:t>
            </a:r>
            <a:r>
              <a:rPr lang="pt-PT" sz="2800" dirty="0" smtClean="0">
                <a:solidFill>
                  <a:schemeClr val="tx1"/>
                </a:solidFill>
              </a:rPr>
              <a:t>LOCALIZAÇÃO, MORFOLOGIA, CARACTERÍSTICAS </a:t>
            </a:r>
            <a:r>
              <a:rPr lang="pt-PT" sz="2800" dirty="0">
                <a:solidFill>
                  <a:schemeClr val="tx1"/>
                </a:solidFill>
              </a:rPr>
              <a:t>DO PACIENTE </a:t>
            </a:r>
            <a:r>
              <a:rPr lang="pt-PT" sz="2800" dirty="0" smtClean="0">
                <a:solidFill>
                  <a:schemeClr val="tx1"/>
                </a:solidFill>
              </a:rPr>
              <a:t>E APRESENTAÇÃO </a:t>
            </a:r>
            <a:r>
              <a:rPr lang="pt-PT" sz="2800" dirty="0">
                <a:solidFill>
                  <a:schemeClr val="tx1"/>
                </a:solidFill>
              </a:rPr>
              <a:t>CLÍNICA.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endParaRPr lang="pt-BR" sz="2800" dirty="0">
              <a:solidFill>
                <a:schemeClr val="tx1"/>
              </a:solidFill>
              <a:sym typeface="Wingdings"/>
            </a:endParaRPr>
          </a:p>
          <a:p>
            <a:pPr marL="457200" indent="-457200">
              <a:buAutoNum type="arabicPeriod"/>
            </a:pPr>
            <a:endParaRPr lang="pt-PT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pt-BR" sz="800" dirty="0">
              <a:solidFill>
                <a:schemeClr val="tx1"/>
              </a:solidFill>
              <a:sym typeface="Wingdings"/>
            </a:endParaRPr>
          </a:p>
          <a:p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 smtClean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77068" y="2749113"/>
            <a:ext cx="5195821" cy="3791537"/>
          </a:xfrm>
          <a:prstGeom prst="rect">
            <a:avLst/>
          </a:prstGeom>
          <a:solidFill>
            <a:srgbClr val="002060"/>
          </a:solidFill>
          <a:ln w="508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200" b="1" u="sng" dirty="0" smtClean="0">
              <a:solidFill>
                <a:schemeClr val="bg1"/>
              </a:solidFill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3200" dirty="0" smtClean="0">
                <a:solidFill>
                  <a:schemeClr val="bg1"/>
                </a:solidFill>
                <a:sym typeface="Wingdings"/>
              </a:rPr>
              <a:t>CLÍNICO MEDICAMENTOSO</a:t>
            </a:r>
          </a:p>
          <a:p>
            <a:pPr marL="457200" indent="-457200">
              <a:buAutoNum type="arabicPeriod"/>
            </a:pPr>
            <a:endParaRPr lang="pt-BR" sz="3200" dirty="0" smtClean="0">
              <a:solidFill>
                <a:schemeClr val="bg1"/>
              </a:solidFill>
              <a:sym typeface="Wingdings"/>
            </a:endParaRPr>
          </a:p>
          <a:p>
            <a:pPr marL="457200" indent="-457200">
              <a:buAutoNum type="arabicPeriod"/>
            </a:pPr>
            <a:r>
              <a:rPr lang="pt-PT" sz="3200" dirty="0" smtClean="0">
                <a:solidFill>
                  <a:schemeClr val="bg1"/>
                </a:solidFill>
              </a:rPr>
              <a:t>PCI</a:t>
            </a:r>
          </a:p>
          <a:p>
            <a:pPr marL="457200" indent="-457200">
              <a:buAutoNum type="arabicPeriod"/>
            </a:pPr>
            <a:endParaRPr lang="pt-PT" sz="32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pt-BR" sz="3200" dirty="0" smtClean="0">
                <a:solidFill>
                  <a:schemeClr val="bg1"/>
                </a:solidFill>
              </a:rPr>
              <a:t>CABG</a:t>
            </a:r>
            <a:endParaRPr lang="pt-BR" sz="3200" dirty="0">
              <a:solidFill>
                <a:schemeClr val="bg1"/>
              </a:solidFill>
              <a:sym typeface="Wingdings"/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04851" y="311158"/>
            <a:ext cx="3207029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smtClean="0"/>
              <a:t>CLÍNICO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200" b="1" u="sng" dirty="0" smtClean="0">
              <a:solidFill>
                <a:schemeClr val="tx1"/>
              </a:solidFill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pt-BR" sz="3200" dirty="0" smtClean="0">
                <a:solidFill>
                  <a:schemeClr val="tx1"/>
                </a:solidFill>
                <a:sym typeface="Wingdings"/>
              </a:rPr>
              <a:t>ATEROSCLEROSE PRESENTE EM 50% DOS PACIENTES  AGRESSIVO COMBATE AOS FATORES DE RISCO.</a:t>
            </a:r>
          </a:p>
          <a:p>
            <a:pPr>
              <a:buFont typeface="Wingdings" charset="2"/>
              <a:buChar char="v"/>
            </a:pPr>
            <a:endParaRPr lang="pt-BR" sz="3200" dirty="0" smtClean="0">
              <a:solidFill>
                <a:schemeClr val="tx1"/>
              </a:solidFill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pt-PT" sz="3200" dirty="0" smtClean="0">
                <a:solidFill>
                  <a:schemeClr val="tx1"/>
                </a:solidFill>
              </a:rPr>
              <a:t>DAPT E/OU ANTICOAGULANTES </a:t>
            </a:r>
            <a:r>
              <a:rPr lang="pt-PT" sz="3200" dirty="0" smtClean="0">
                <a:solidFill>
                  <a:schemeClr val="tx1"/>
                </a:solidFill>
                <a:sym typeface="Wingdings"/>
              </a:rPr>
              <a:t> CONTROVÉRSIA. </a:t>
            </a:r>
          </a:p>
          <a:p>
            <a:pPr>
              <a:buFont typeface="Wingdings" charset="2"/>
              <a:buChar char="v"/>
            </a:pPr>
            <a:endParaRPr lang="pt-PT" sz="3200" dirty="0">
              <a:solidFill>
                <a:schemeClr val="tx1"/>
              </a:solidFill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pt-PT" sz="3200" dirty="0" smtClean="0">
                <a:solidFill>
                  <a:schemeClr val="tx1"/>
                </a:solidFill>
                <a:sym typeface="Wingdings"/>
              </a:rPr>
              <a:t>IECA  PROVÁVEIS RESULTADOS POSITIVOS. </a:t>
            </a:r>
            <a:endParaRPr lang="pt-PT" sz="32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endParaRPr lang="pt-PT" sz="32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pt-BR" sz="3200" b="1" dirty="0" smtClean="0">
                <a:solidFill>
                  <a:schemeClr val="tx1"/>
                </a:solidFill>
              </a:rPr>
              <a:t>VASODILATADORES (EX. NITRATOS) </a:t>
            </a:r>
            <a:r>
              <a:rPr lang="pt-BR" sz="3200" b="1" dirty="0" smtClean="0">
                <a:solidFill>
                  <a:schemeClr val="tx1"/>
                </a:solidFill>
                <a:sym typeface="Wingdings"/>
              </a:rPr>
              <a:t> PIORAM ANGINA DEVIDO ROUBO DE FLUXO. </a:t>
            </a:r>
          </a:p>
          <a:p>
            <a:pPr>
              <a:buFont typeface="Wingdings" charset="2"/>
              <a:buChar char="v"/>
            </a:pPr>
            <a:endParaRPr lang="pt-BR" sz="3200" b="1" dirty="0">
              <a:solidFill>
                <a:schemeClr val="tx1"/>
              </a:solidFill>
              <a:sym typeface="Wingdings"/>
            </a:endParaRPr>
          </a:p>
          <a:p>
            <a:pPr>
              <a:buFont typeface="Wingdings" charset="2"/>
              <a:buChar char="v"/>
            </a:pPr>
            <a:r>
              <a:rPr lang="pt-BR" sz="3200" b="1" dirty="0" smtClean="0">
                <a:solidFill>
                  <a:schemeClr val="tx1"/>
                </a:solidFill>
                <a:sym typeface="Wingdings"/>
              </a:rPr>
              <a:t>IMUNOGLOBULINA PARA KAWASAKI  REGRESSÃO DA DOENÇA E MENOR MACE. </a:t>
            </a:r>
            <a:endParaRPr lang="pt-BR" sz="3200" b="1" dirty="0">
              <a:solidFill>
                <a:schemeClr val="tx1"/>
              </a:solidFill>
              <a:sym typeface="Wingdings"/>
            </a:endParaRPr>
          </a:p>
          <a:p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744701" y="321916"/>
            <a:ext cx="2927330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PCI</a:t>
            </a:r>
            <a:endParaRPr lang="pt-BR" altLang="x-none" sz="4800" b="1" dirty="0" smtClean="0"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61160" y="1215502"/>
            <a:ext cx="10294412" cy="5454243"/>
            <a:chOff x="1061160" y="1215502"/>
            <a:chExt cx="10294412" cy="5454243"/>
          </a:xfrm>
        </p:grpSpPr>
        <p:sp>
          <p:nvSpPr>
            <p:cNvPr id="6" name="Espaço Reservado para Conteúdo 2"/>
            <p:cNvSpPr txBox="1">
              <a:spLocks/>
            </p:cNvSpPr>
            <p:nvPr/>
          </p:nvSpPr>
          <p:spPr>
            <a:xfrm>
              <a:off x="1061160" y="1828688"/>
              <a:ext cx="10294412" cy="4841057"/>
            </a:xfrm>
            <a:prstGeom prst="rect">
              <a:avLst/>
            </a:prstGeom>
            <a:noFill/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2800" b="1" dirty="0" smtClean="0">
                  <a:solidFill>
                    <a:schemeClr val="tx1"/>
                  </a:solidFill>
                  <a:sym typeface="Wingdings"/>
                </a:rPr>
                <a:t>A. SCA</a:t>
              </a:r>
            </a:p>
            <a:p>
              <a:pPr marL="514350" indent="-514350">
                <a:buAutoNum type="arabicPeriod"/>
              </a:pPr>
              <a:r>
                <a:rPr lang="pt-PT" sz="2000" dirty="0"/>
                <a:t>A MAIORIA DOS </a:t>
              </a:r>
              <a:r>
                <a:rPr lang="pt-PT" sz="2000" dirty="0" smtClean="0"/>
                <a:t>ESTUDOS</a:t>
              </a:r>
            </a:p>
            <a:p>
              <a:pPr marL="514350" indent="-514350">
                <a:buAutoNum type="arabicPeriod"/>
              </a:pPr>
              <a:endParaRPr lang="pt-PT" sz="800" dirty="0" smtClean="0"/>
            </a:p>
            <a:p>
              <a:pPr marL="514350" indent="-514350">
                <a:buAutoNum type="arabicPeriod"/>
              </a:pPr>
              <a:r>
                <a:rPr lang="pt-PT" sz="2000" dirty="0" smtClean="0"/>
                <a:t>MAIOR </a:t>
              </a:r>
              <a:r>
                <a:rPr lang="pt-PT" sz="2000" dirty="0"/>
                <a:t>INCIDÊNCIA DE NO-REFLOW E EMBOLIZAÇÃO DISTAL EM RELAÇÃO À POPULAÇÃO EM </a:t>
              </a:r>
              <a:r>
                <a:rPr lang="pt-PT" sz="2000" dirty="0" smtClean="0"/>
                <a:t>GERAL</a:t>
              </a:r>
              <a:r>
                <a:rPr lang="pt-PT" sz="2000" dirty="0"/>
                <a:t> </a:t>
              </a:r>
              <a:r>
                <a:rPr lang="pt-PT" sz="2000" dirty="0" smtClean="0">
                  <a:sym typeface="Wingdings"/>
                </a:rPr>
                <a:t> </a:t>
              </a:r>
              <a:r>
                <a:rPr lang="pt-PT" sz="2000" b="1" u="sng" dirty="0" smtClean="0">
                  <a:sym typeface="Wingdings"/>
                </a:rPr>
                <a:t>ESTUDOS SUPORTAM O USO DE TROMBECTOMIA E INIBIDOR </a:t>
              </a:r>
              <a:r>
                <a:rPr lang="pt-PT" sz="2000" b="1" u="sng" dirty="0" err="1" smtClean="0">
                  <a:sym typeface="Wingdings"/>
                </a:rPr>
                <a:t>Iib</a:t>
              </a:r>
              <a:r>
                <a:rPr lang="pt-PT" sz="2000" b="1" u="sng" dirty="0" smtClean="0">
                  <a:sym typeface="Wingdings"/>
                </a:rPr>
                <a:t>/</a:t>
              </a:r>
              <a:r>
                <a:rPr lang="pt-PT" sz="2000" b="1" u="sng" dirty="0" err="1" smtClean="0">
                  <a:sym typeface="Wingdings"/>
                </a:rPr>
                <a:t>IIIa</a:t>
              </a:r>
              <a:r>
                <a:rPr lang="pt-PT" sz="2000" b="1" u="sng" dirty="0" smtClean="0">
                  <a:sym typeface="Wingdings"/>
                </a:rPr>
                <a:t>. </a:t>
              </a:r>
              <a:endParaRPr lang="pt-PT" sz="2000" b="1" u="sng" dirty="0" smtClean="0"/>
            </a:p>
            <a:p>
              <a:pPr marL="514350" indent="-514350">
                <a:buAutoNum type="arabicPeriod"/>
              </a:pPr>
              <a:endParaRPr lang="pt-PT" sz="800" dirty="0"/>
            </a:p>
            <a:p>
              <a:pPr marL="514350" indent="-514350">
                <a:buFont typeface="Arial" panose="020B0604020202020204" pitchFamily="34" charset="0"/>
                <a:buAutoNum type="arabicPeriod"/>
              </a:pPr>
              <a:r>
                <a:rPr lang="pt-PT" sz="2000" dirty="0"/>
                <a:t>PACIENTES QUE SOBREVIVEM À PCI APÓS IAM </a:t>
              </a:r>
              <a:r>
                <a:rPr lang="pt-PT" sz="2000" dirty="0">
                  <a:sym typeface="Wingdings"/>
                </a:rPr>
                <a:t> </a:t>
              </a:r>
              <a:r>
                <a:rPr lang="pt-PT" sz="2000" dirty="0"/>
                <a:t>MAIOR MORTALIDADE E TAXAS MAIS ALTAS DE TROMBOSE DEFINITIVA DE STENT, REVASCULARIZAÇÃO DO VASO ALVO E INFARTO DO MIOCÁRDIO DURANTE O SEGUIMENTO</a:t>
              </a:r>
              <a:r>
                <a:rPr lang="pt-PT" sz="2000" dirty="0" smtClean="0"/>
                <a:t>.</a:t>
              </a:r>
            </a:p>
            <a:p>
              <a:pPr marL="514350" indent="-514350">
                <a:buFont typeface="Arial" panose="020B0604020202020204" pitchFamily="34" charset="0"/>
                <a:buAutoNum type="arabicPeriod"/>
              </a:pPr>
              <a:endParaRPr lang="pt-PT" sz="800" dirty="0"/>
            </a:p>
            <a:p>
              <a:pPr marL="0" indent="0">
                <a:buNone/>
              </a:pPr>
              <a:r>
                <a:rPr lang="pt-BR" sz="2800" b="1" dirty="0" smtClean="0">
                  <a:solidFill>
                    <a:schemeClr val="tx1"/>
                  </a:solidFill>
                  <a:sym typeface="Wingdings"/>
                </a:rPr>
                <a:t>B. ASSINTOMÁTICOS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pt-PT" sz="2000" dirty="0" smtClean="0"/>
                <a:t>LIMITADOS </a:t>
              </a:r>
              <a:r>
                <a:rPr lang="pt-PT" sz="2000" dirty="0"/>
                <a:t>À PEQUENAS SÉRIES DE </a:t>
              </a:r>
              <a:r>
                <a:rPr lang="pt-PT" sz="2000" dirty="0" smtClean="0"/>
                <a:t>CASOS </a:t>
              </a:r>
              <a:r>
                <a:rPr lang="pt-PT" sz="2000" dirty="0" smtClean="0">
                  <a:sym typeface="Wingdings"/>
                </a:rPr>
                <a:t> </a:t>
              </a:r>
              <a:r>
                <a:rPr lang="pt-PT" sz="2000" dirty="0" smtClean="0"/>
                <a:t>A </a:t>
              </a:r>
              <a:r>
                <a:rPr lang="pt-PT" sz="2000" dirty="0"/>
                <a:t>DECISÃO DE </a:t>
              </a:r>
              <a:r>
                <a:rPr lang="pt-PT" sz="2000" dirty="0" smtClean="0"/>
                <a:t>INTERVIR É </a:t>
              </a:r>
              <a:r>
                <a:rPr lang="pt-PT" sz="2000" dirty="0"/>
                <a:t>BASTANTE COMPLEXA, DEVIDO À FALTA DE </a:t>
              </a:r>
              <a:r>
                <a:rPr lang="pt-PT" sz="2000" dirty="0" smtClean="0"/>
                <a:t>DADOS. </a:t>
              </a:r>
              <a:endParaRPr lang="pt-PT" sz="2000" dirty="0"/>
            </a:p>
            <a:p>
              <a:pPr marL="342900" indent="-342900">
                <a:buFont typeface="+mj-lt"/>
                <a:buAutoNum type="arabicPeriod"/>
              </a:pPr>
              <a:endParaRPr lang="pt-BR" b="1" dirty="0" smtClean="0">
                <a:solidFill>
                  <a:schemeClr val="tx1"/>
                </a:solidFill>
                <a:sym typeface="Wingdings"/>
              </a:endParaRPr>
            </a:p>
            <a:p>
              <a:pPr marL="0" indent="0">
                <a:buNone/>
              </a:pPr>
              <a:endParaRPr lang="pt-BR" b="1" dirty="0">
                <a:solidFill>
                  <a:schemeClr val="tx1"/>
                </a:solidFill>
                <a:sym typeface="Wingdings"/>
              </a:endParaRPr>
            </a:p>
            <a:p>
              <a:pPr marL="514350" indent="-514350">
                <a:buAutoNum type="arabicPeriod"/>
              </a:pPr>
              <a:endParaRPr lang="pt-PT" dirty="0" smtClean="0"/>
            </a:p>
          </p:txBody>
        </p:sp>
        <p:sp>
          <p:nvSpPr>
            <p:cNvPr id="5" name="Espaço Reservado para Conteúdo 2"/>
            <p:cNvSpPr txBox="1">
              <a:spLocks/>
            </p:cNvSpPr>
            <p:nvPr/>
          </p:nvSpPr>
          <p:spPr>
            <a:xfrm>
              <a:off x="1061160" y="1215502"/>
              <a:ext cx="1725071" cy="613186"/>
            </a:xfrm>
            <a:prstGeom prst="rect">
              <a:avLst/>
            </a:prstGeom>
            <a:solidFill>
              <a:srgbClr val="C00000">
                <a:alpha val="35000"/>
              </a:srgbClr>
            </a:solidFill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pt-BR" altLang="x-none" sz="3600" b="1" dirty="0" smtClean="0">
                  <a:solidFill>
                    <a:schemeClr val="bg1"/>
                  </a:solidFill>
                </a:rPr>
                <a:t>Geral</a:t>
              </a:r>
              <a:endParaRPr lang="pt-BR" altLang="x-none" sz="3600" b="1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744701" y="321916"/>
            <a:ext cx="2927330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smtClean="0"/>
              <a:t>PCI</a:t>
            </a:r>
            <a:endParaRPr lang="pt-BR" altLang="x-none" sz="4800" b="1" dirty="0" smtClean="0"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61160" y="1419893"/>
            <a:ext cx="10294412" cy="5165787"/>
            <a:chOff x="1061160" y="1419893"/>
            <a:chExt cx="10294412" cy="5165787"/>
          </a:xfrm>
        </p:grpSpPr>
        <p:sp>
          <p:nvSpPr>
            <p:cNvPr id="6" name="Espaço Reservado para Conteúdo 2"/>
            <p:cNvSpPr txBox="1">
              <a:spLocks/>
            </p:cNvSpPr>
            <p:nvPr/>
          </p:nvSpPr>
          <p:spPr>
            <a:xfrm>
              <a:off x="1061160" y="2033079"/>
              <a:ext cx="10294412" cy="4552601"/>
            </a:xfrm>
            <a:prstGeom prst="rect">
              <a:avLst/>
            </a:prstGeom>
            <a:noFill/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2"/>
                <a:buChar char="v"/>
              </a:pPr>
              <a:r>
                <a:rPr lang="pt-PT" sz="2300" dirty="0" smtClean="0"/>
                <a:t>A MODALIDADE DE TRATAMENTO DIFERE DE ACORDO COM A FORMA E A EXTENSÃO DO ANEURISMA.</a:t>
              </a:r>
            </a:p>
            <a:p>
              <a:pPr marL="514350" indent="-514350">
                <a:buAutoNum type="arabicPeriod"/>
              </a:pPr>
              <a:r>
                <a:rPr lang="pt-PT" sz="2300" b="1" dirty="0" smtClean="0"/>
                <a:t>ANEURISMAS SACULARES E PEQUENOS PSEUDOANEURISMAS QUE NÃO ENVOLVEM UM RAMO LATERAL IMPORTANTE </a:t>
              </a:r>
              <a:r>
                <a:rPr lang="pt-PT" sz="2300" dirty="0" smtClean="0">
                  <a:sym typeface="Wingdings"/>
                </a:rPr>
                <a:t> </a:t>
              </a:r>
              <a:r>
                <a:rPr lang="pt-PT" sz="2300" dirty="0" smtClean="0"/>
                <a:t>STENT RECOBERTO.</a:t>
              </a:r>
            </a:p>
            <a:p>
              <a:pPr marL="514350" indent="-514350">
                <a:buAutoNum type="arabicPeriod"/>
              </a:pPr>
              <a:endParaRPr lang="pt-PT" sz="2300" dirty="0" smtClean="0"/>
            </a:p>
            <a:p>
              <a:pPr marL="514350" indent="-514350">
                <a:buAutoNum type="arabicPeriod"/>
              </a:pPr>
              <a:r>
                <a:rPr lang="pt-PT" sz="2300" b="1" dirty="0" smtClean="0"/>
                <a:t>ANEURISMAS SACULARES OU FUSIFORMES QUE ENVOLVEM UM RAMO LATERAL IMPORTANTE </a:t>
              </a:r>
              <a:r>
                <a:rPr lang="pt-PT" sz="2300" dirty="0" smtClean="0">
                  <a:sym typeface="Wingdings"/>
                </a:rPr>
                <a:t> </a:t>
              </a:r>
              <a:r>
                <a:rPr lang="pt-PT" sz="2300" dirty="0" smtClean="0"/>
                <a:t> EMBOLIZAÇÃO DIRETA; STENT DE CÉLULA ABERTA + EMBOLIZAÇÃO LATERAL OU EXCLUSÃO CIRÚRGICA. </a:t>
              </a:r>
            </a:p>
            <a:p>
              <a:pPr marL="514350" indent="-514350">
                <a:buAutoNum type="arabicPeriod"/>
              </a:pPr>
              <a:endParaRPr lang="pt-PT" sz="2300" dirty="0" smtClean="0"/>
            </a:p>
            <a:p>
              <a:pPr marL="514350" indent="-514350">
                <a:buAutoNum type="arabicPeriod"/>
              </a:pPr>
              <a:r>
                <a:rPr lang="pt-PT" sz="2300" b="1" dirty="0" smtClean="0"/>
                <a:t>CAA ENVOLVENDO TCE, MÚLTIPLOS, GIGANTES (&gt; 20 MM OU&gt; 4 X DIÂMETRO DE REFERÊNCIA DO VASO), SVGA </a:t>
              </a:r>
              <a:r>
                <a:rPr lang="pt-PT" sz="2300" dirty="0" smtClean="0">
                  <a:sym typeface="Wingdings"/>
                </a:rPr>
                <a:t></a:t>
              </a:r>
              <a:r>
                <a:rPr lang="pt-PT" sz="2300" dirty="0">
                  <a:sym typeface="Wingdings"/>
                </a:rPr>
                <a:t> </a:t>
              </a:r>
              <a:r>
                <a:rPr lang="pt-PT" sz="2300" dirty="0" smtClean="0"/>
                <a:t>RESSECÇÃO CIRÚRGICA É CONSIDERADA A TERAPIA DE PRIMEIRA LINHA.</a:t>
              </a:r>
            </a:p>
          </p:txBody>
        </p:sp>
        <p:sp>
          <p:nvSpPr>
            <p:cNvPr id="5" name="Espaço Reservado para Conteúdo 2"/>
            <p:cNvSpPr txBox="1">
              <a:spLocks/>
            </p:cNvSpPr>
            <p:nvPr/>
          </p:nvSpPr>
          <p:spPr>
            <a:xfrm>
              <a:off x="1061160" y="1419893"/>
              <a:ext cx="3575386" cy="613186"/>
            </a:xfrm>
            <a:prstGeom prst="rect">
              <a:avLst/>
            </a:prstGeom>
            <a:solidFill>
              <a:srgbClr val="C00000">
                <a:alpha val="35000"/>
              </a:srgbClr>
            </a:solidFill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pt-BR" altLang="x-none" sz="3600" b="1" dirty="0" smtClean="0">
                  <a:solidFill>
                    <a:schemeClr val="bg1"/>
                  </a:solidFill>
                </a:rPr>
                <a:t>Aspectos técnicos</a:t>
              </a:r>
              <a:endParaRPr lang="pt-BR" altLang="x-none" sz="3600" b="1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2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744701" y="321916"/>
            <a:ext cx="2927330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smtClean="0"/>
              <a:t>PCI</a:t>
            </a:r>
            <a:endParaRPr lang="pt-BR" altLang="x-none" sz="4800" b="1" dirty="0" smtClean="0"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61160" y="1419893"/>
            <a:ext cx="10294412" cy="5165787"/>
            <a:chOff x="1061160" y="1419893"/>
            <a:chExt cx="10294412" cy="5165787"/>
          </a:xfrm>
        </p:grpSpPr>
        <p:sp>
          <p:nvSpPr>
            <p:cNvPr id="6" name="Espaço Reservado para Conteúdo 2"/>
            <p:cNvSpPr txBox="1">
              <a:spLocks/>
            </p:cNvSpPr>
            <p:nvPr/>
          </p:nvSpPr>
          <p:spPr>
            <a:xfrm>
              <a:off x="1061160" y="2033079"/>
              <a:ext cx="10294412" cy="4552601"/>
            </a:xfrm>
            <a:prstGeom prst="rect">
              <a:avLst/>
            </a:prstGeom>
            <a:noFill/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 dirty="0">
                <a:solidFill>
                  <a:schemeClr val="tx1"/>
                </a:solidFill>
                <a:sym typeface="Wingdings"/>
              </a:endParaRPr>
            </a:p>
            <a:p>
              <a:pPr marL="342900" indent="-342900">
                <a:buAutoNum type="arabicPeriod"/>
              </a:pPr>
              <a:r>
                <a:rPr lang="pt-BR" b="1" dirty="0" smtClean="0"/>
                <a:t>DISPOSITIVOS ESPECÍFICOS: </a:t>
              </a:r>
              <a:r>
                <a:rPr lang="pt-BR" dirty="0" smtClean="0"/>
                <a:t>NÃO EXISTEM STENTS RECOBERTOS PROJETADOS ESPECIFICAMENTE PARA O TRATAMENTO DE CAA. VÁRIOS SISTEMAS DE ENDOPRÓTESE TÊM SIDO USADOS DE MANEIRA ​​OFF-LABEL.</a:t>
              </a:r>
            </a:p>
            <a:p>
              <a:pPr marL="342900" indent="-342900">
                <a:buAutoNum type="arabicPeriod"/>
              </a:pPr>
              <a:r>
                <a:rPr lang="pt-PT" b="1" dirty="0" smtClean="0"/>
                <a:t>CARGA DE TROMBO: </a:t>
              </a:r>
              <a:r>
                <a:rPr lang="pt-PT" dirty="0" smtClean="0"/>
                <a:t>EMBORA EXISTAM DADOS LIMITADOS SOBRE O USO DE TROMBECTOMIA REOLÍTICA (ANGIOJET </a:t>
              </a:r>
              <a:r>
                <a:rPr lang="mr-IN" dirty="0" smtClean="0"/>
                <a:t>–</a:t>
              </a:r>
              <a:r>
                <a:rPr lang="pt-PT" dirty="0" smtClean="0"/>
                <a:t> BOSTON), HOUVE EFICÁCIA EM DOIS ESTUDOS RANDOMIZADOS, DIMINUINDO A EMBOLIZAÇÃO EM PACIENTES SUBMETIDOS A PCIEM ENXERTOS VENOSOS OU VASO CORONÁRIO NATIVO COM TROMBOSE MACIÇA. </a:t>
              </a:r>
            </a:p>
            <a:p>
              <a:pPr marL="342900" indent="-342900">
                <a:buAutoNum type="arabicPeriod"/>
              </a:pPr>
              <a:r>
                <a:rPr lang="pt-PT" b="1" dirty="0" smtClean="0"/>
                <a:t>DIMENSIONAMENTO DO CAA E ZONA DE ATERRISSAGEM: </a:t>
              </a:r>
              <a:r>
                <a:rPr lang="pt-PT" dirty="0" smtClean="0"/>
                <a:t>FUNDAMENTAL PARA REDUZIR O RISCO DE TROMBOSE DE STENT OU MIGRAÇÃO DO MESMO. CAA PARCIALMENTE TROMBOSADA PODE RESULTAR EM SUBESTIMAÇÃO DO TAMANHO REAL DO ANEURISMA. ALÉM DISSO, A EXTENSÃO COMPLETA DO CAA É MUITAS VEZES DIFÍCIL DE DELINEAR, TORNANDO A AVALIAÇÃO PRECISA DO A ZONA DE ATERRAGEM DIFÍCIL.</a:t>
              </a:r>
            </a:p>
            <a:p>
              <a:pPr marL="342900" indent="-342900">
                <a:buAutoNum type="arabicPeriod"/>
              </a:pPr>
              <a:r>
                <a:rPr lang="pt-PT" b="1" dirty="0" smtClean="0"/>
                <a:t>DESAFIOS COM USO DO STENT RECOBERTO: </a:t>
              </a:r>
              <a:r>
                <a:rPr lang="pt-PT" dirty="0" smtClean="0"/>
                <a:t>STENTS RECOBERTOS SÃO RÍGIDOS O QUE AUMENTA O RISCO DE COMPLICAÇÕES (MIGRAÇÃO DO STENT, DISSECÇÃO, PERFURAÇÃO), ESPECIALMENTE EM VASOS TORTUOSOS. ELES TAMBÉM LIMITAM O ACESSO AOS RAMOS LATERAIS E PODEM COBRIR INCOMPLETAMENTE O ANEURISMA, DEIXANDO UM LEAK PERSISTENTE NO SACO ANEURISMÁTICO. NOS CASOS EM QUE A COLOCAÇÃO DO STENT RECOBERTO NÃO É POSSÍVEL DEVIDO À TORTUOSIDADE SEVERA, CALCIFICAÇÃO OU MEDO DE COMPROMETIMENTO DO RAMO LATERAL, A TÉCNICA DE EMBOLIZAÇÃO ASSISTIDA POR STENT, PODE SER USADA.</a:t>
              </a:r>
              <a:endParaRPr lang="pt-BR" dirty="0" smtClean="0"/>
            </a:p>
          </p:txBody>
        </p:sp>
        <p:sp>
          <p:nvSpPr>
            <p:cNvPr id="5" name="Espaço Reservado para Conteúdo 2"/>
            <p:cNvSpPr txBox="1">
              <a:spLocks/>
            </p:cNvSpPr>
            <p:nvPr/>
          </p:nvSpPr>
          <p:spPr>
            <a:xfrm>
              <a:off x="1061160" y="1419893"/>
              <a:ext cx="2262953" cy="613186"/>
            </a:xfrm>
            <a:prstGeom prst="rect">
              <a:avLst/>
            </a:prstGeom>
            <a:solidFill>
              <a:srgbClr val="C00000">
                <a:alpha val="35000"/>
              </a:srgbClr>
            </a:solidFill>
            <a:ln w="50800">
              <a:solidFill>
                <a:srgbClr val="00206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pt-BR" altLang="x-none" sz="3600" b="1" smtClean="0">
                  <a:solidFill>
                    <a:schemeClr val="bg1"/>
                  </a:solidFill>
                </a:rPr>
                <a:t>Desafios</a:t>
              </a:r>
              <a:endParaRPr lang="pt-BR" altLang="x-none" sz="3600" b="1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325" cy="39157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04" y="4637592"/>
            <a:ext cx="3530600" cy="1498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5784"/>
            <a:ext cx="2973405" cy="2942216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8036262" y="3915784"/>
            <a:ext cx="4130063" cy="2921747"/>
            <a:chOff x="8036262" y="3915784"/>
            <a:chExt cx="4130063" cy="292174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263" y="3915784"/>
              <a:ext cx="4130062" cy="292174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262" y="3918054"/>
              <a:ext cx="1738830" cy="358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9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690" y="300401"/>
            <a:ext cx="3065351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x-none" sz="4800" b="1" smtClean="0"/>
              <a:t>CIRÚRGICO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1160" y="2033079"/>
            <a:ext cx="10294412" cy="455260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endParaRPr lang="pt-PT" sz="2400" dirty="0" smtClean="0"/>
          </a:p>
          <a:p>
            <a:pPr>
              <a:buFont typeface="Wingdings" charset="2"/>
              <a:buChar char="v"/>
            </a:pPr>
            <a:r>
              <a:rPr lang="pt-PT" sz="2400" dirty="0" smtClean="0"/>
              <a:t>A ABORDAGEM CIRÚRGICA IDEAL AINDA NÃO FOI FORMALMENTE ESTUDADA.</a:t>
            </a:r>
          </a:p>
          <a:p>
            <a:pPr>
              <a:buFont typeface="Wingdings" charset="2"/>
              <a:buChar char="v"/>
            </a:pPr>
            <a:endParaRPr lang="pt-PT" sz="2400" dirty="0" smtClean="0"/>
          </a:p>
          <a:p>
            <a:pPr>
              <a:buFont typeface="Wingdings" charset="2"/>
              <a:buChar char="v"/>
            </a:pPr>
            <a:endParaRPr lang="pt-PT" sz="2400" dirty="0" smtClean="0"/>
          </a:p>
          <a:p>
            <a:pPr>
              <a:buFont typeface="Wingdings" charset="2"/>
              <a:buChar char="v"/>
            </a:pPr>
            <a:r>
              <a:rPr lang="pt-PT" sz="2400" dirty="0" smtClean="0"/>
              <a:t>CIRURGIA PODE INCLUIR LIGADURA DO ANEURISMA, RESSECÇÃO OU MARSUPIALIZAÇÃO + CABG.</a:t>
            </a:r>
            <a:endParaRPr lang="pt-PT" sz="2300" dirty="0" smtClean="0"/>
          </a:p>
        </p:txBody>
      </p:sp>
    </p:spTree>
    <p:extLst>
      <p:ext uri="{BB962C8B-B14F-4D97-AF65-F5344CB8AC3E}">
        <p14:creationId xmlns:p14="http://schemas.microsoft.com/office/powerpoint/2010/main" val="4562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168" y="1442863"/>
            <a:ext cx="11314247" cy="901187"/>
          </a:xfrm>
          <a:solidFill>
            <a:srgbClr val="FFFF00">
              <a:alpha val="30000"/>
            </a:srgb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ym typeface="Wingdings"/>
              </a:rPr>
              <a:t> CAA É ENCONTRATO EM 5% DAS CORONARIOGRAFIAS</a:t>
            </a:r>
            <a:r>
              <a:rPr lang="pt-BR" sz="2400" dirty="0">
                <a:sym typeface="Wingdings"/>
              </a:rPr>
              <a:t>.</a:t>
            </a:r>
            <a:endParaRPr lang="pt-BR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7169" y="2632433"/>
            <a:ext cx="11314247" cy="877930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ym typeface="Wingdings"/>
              </a:rPr>
              <a:t> CAA É ASSOCIADO A PIORES DESFECHOS INDEPENDENTE DE PRESENÇA OU NÃO DE ATEROSCLEROSE. </a:t>
            </a:r>
            <a:endParaRPr lang="pt-BR" sz="24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27170" y="3798746"/>
            <a:ext cx="11314247" cy="993913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sym typeface="Wingdings"/>
              </a:rPr>
              <a:t> TERAPÊUTICA INCLUE </a:t>
            </a:r>
            <a:r>
              <a:rPr lang="pt-BR" sz="2400" dirty="0" smtClean="0"/>
              <a:t>TrAtAmentO</a:t>
            </a:r>
            <a:r>
              <a:rPr lang="pt-BR" sz="2400" dirty="0"/>
              <a:t> </a:t>
            </a:r>
            <a:r>
              <a:rPr lang="pt-BR" sz="2400" dirty="0" smtClean="0"/>
              <a:t>MEDICAMENTOSO, EXCISÃO CIRÚRGICA, cabg</a:t>
            </a:r>
            <a:r>
              <a:rPr lang="pt-BR" sz="2400" dirty="0"/>
              <a:t> </a:t>
            </a:r>
            <a:r>
              <a:rPr lang="pt-BR" sz="2400" dirty="0" smtClean="0"/>
              <a:t>e pci.  </a:t>
            </a:r>
            <a:endParaRPr lang="pt-BR" sz="24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27170" y="5081042"/>
            <a:ext cx="11314247" cy="1367835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sym typeface="Wingdings"/>
              </a:rPr>
              <a:t> DEVIDO AUSÊNCIA DE TRIALS RANDOMIZADOS, O MANEJO DESSES PACIENTES TORNA-SE UM DILEMA E DEVE SER SEMPRE INDIVIDUALIZADO. </a:t>
            </a:r>
            <a:endParaRPr lang="pt-BR" sz="2400" dirty="0"/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489046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GERAL...</a:t>
            </a:r>
            <a:endParaRPr lang="pt-BR" altLang="x-none" sz="4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045709" y="321917"/>
            <a:ext cx="4325314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x-none" sz="4800" b="1" smtClean="0"/>
              <a:t>E AGORA JOSÉ?!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1160" y="2033079"/>
            <a:ext cx="10294412" cy="455260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endParaRPr lang="pt-PT" sz="2400" dirty="0" smtClean="0"/>
          </a:p>
          <a:p>
            <a:pPr>
              <a:buFont typeface="Wingdings" charset="2"/>
              <a:buChar char="v"/>
            </a:pPr>
            <a:r>
              <a:rPr lang="pt-PT" sz="2400" dirty="0" smtClean="0"/>
              <a:t>QUESTÕES IMPORTANTES A SEREM ABORDADAS EM PESQUISAS FUTURAS NA ÁREA INCLUEM: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QUAL É A ETIOLOGIA SUBJACENTE DO CAA E CAE? SÃO ESTAS DUAS ENTIDADES COMPLETAMENTE SEPARADAS, OU DIFERENTES FENÓTIPOS DA MESMA DOENÇA?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ESSAS ANORMALIDADES CONFEREM UM RISCO MAIOR DE EVENTOS ADVERSOS EM PACIENTES ASSINTOMÁTICOS?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EXISTE UM PAPEL PARA DAPT A LONGO PRAZO OU ANTICOAGULAÇÃO NA PREVENÇÃO PRIMÁRIA OU SECUNDÁRIA DE COMPLICAÇÕES TROMBÓTICAS? 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E OS </a:t>
            </a:r>
            <a:r>
              <a:rPr lang="pt-PT" sz="2400" dirty="0" err="1" smtClean="0"/>
              <a:t>NOACs</a:t>
            </a:r>
            <a:r>
              <a:rPr lang="pt-PT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AS CAAS DESCOBERTAS INCIDENTALMENTE PRECISAM SOFRER INTERVENÇÃO?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QUAL É O MÉTODO DE INTERVENÇÃO IDEAL PARA TRATAR CAA: BMS VS. DES, STENT REVESTIDO, STENT DE CÉLULA ABERTA + EMBOLIZAÇÃO, EXCLUSÃO CIRÚRGICA?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SE UMA INTERVENÇÃO É REALIZADA, QUAL É O MELHOR REGIME DE MEDICAÇÃO INTRA E PÓS-PROCEDIMENTO? </a:t>
            </a:r>
          </a:p>
        </p:txBody>
      </p:sp>
    </p:spTree>
    <p:extLst>
      <p:ext uri="{BB962C8B-B14F-4D97-AF65-F5344CB8AC3E}">
        <p14:creationId xmlns:p14="http://schemas.microsoft.com/office/powerpoint/2010/main" val="11576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48" y="0"/>
            <a:ext cx="699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489046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CONCEITOS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7810" y="2226364"/>
            <a:ext cx="1892185" cy="49033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FOCAL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432979" y="2221359"/>
            <a:ext cx="1888871" cy="49033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DIFUSO</a:t>
            </a:r>
            <a:endParaRPr lang="pt-BR" sz="2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39" y="3021562"/>
            <a:ext cx="2176350" cy="16239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7" y="3021561"/>
            <a:ext cx="2176350" cy="1623977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8545" y="1413583"/>
            <a:ext cx="3196533" cy="497904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Tx/>
              <a:buNone/>
              <a:defRPr/>
            </a:pPr>
            <a:r>
              <a:rPr lang="pt-BR" altLang="x-none" sz="2400" b="1" dirty="0" smtClean="0"/>
              <a:t>ANEURISMA (CAA)</a:t>
            </a:r>
            <a:endParaRPr lang="pt-BR" altLang="x-none" sz="2400" b="1" dirty="0" smtClean="0">
              <a:latin typeface="Arial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779149" y="1413583"/>
            <a:ext cx="3196533" cy="497904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Tx/>
              <a:buNone/>
              <a:defRPr/>
            </a:pPr>
            <a:r>
              <a:rPr lang="pt-BR" altLang="x-none" sz="2400" b="1" dirty="0" smtClean="0"/>
              <a:t>ECTASIA (CAE)</a:t>
            </a:r>
            <a:endParaRPr lang="pt-BR" altLang="x-none" sz="2400" b="1" dirty="0" smtClean="0">
              <a:latin typeface="Arial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024162" y="2221359"/>
            <a:ext cx="6042991" cy="1001423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/>
              <a:t>DILATAÇÃO </a:t>
            </a:r>
            <a:r>
              <a:rPr lang="pt-BR" sz="2400" dirty="0" smtClean="0">
                <a:sym typeface="Wingdings"/>
              </a:rPr>
              <a:t> 1,5 X EM RALAÇÃO A SEGMENTO NORMAL</a:t>
            </a:r>
            <a:endParaRPr lang="pt-BR" sz="24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92" y="4793035"/>
            <a:ext cx="1936244" cy="192515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2" y="4793035"/>
            <a:ext cx="1940999" cy="19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554313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CLASSIFICAÇÃO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014521" y="5194306"/>
            <a:ext cx="8927854" cy="563028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u="sng" dirty="0" smtClean="0"/>
              <a:t>SACULAR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/>
              </a:rPr>
              <a:t> DIÂMETRO TRANSVERSO &gt; DIÂMETRO LONGITUDINAL. </a:t>
            </a:r>
            <a:endParaRPr lang="pt-BR" b="1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014521" y="5970330"/>
            <a:ext cx="8927854" cy="565937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u="sng" dirty="0" smtClean="0"/>
              <a:t>FUSIFORME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/>
              </a:rPr>
              <a:t> DIÂMETRO LONGITUDINAL &gt; DIÂMETRO TRANSVERSO. 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2" y="1212819"/>
            <a:ext cx="9820371" cy="38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554313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EPIDEMIOLOGIA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INCIDÊNCIA ENTRE 0,3 A 5%. </a:t>
            </a:r>
          </a:p>
          <a:p>
            <a:pPr>
              <a:buFont typeface="Wingdings" charset="2"/>
              <a:buChar char="è"/>
            </a:pPr>
            <a:endParaRPr lang="pt-BR" sz="2400" dirty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PREVALÊNCIA DA DOENÇA NO SEXO MASCULINO.</a:t>
            </a:r>
          </a:p>
          <a:p>
            <a:pPr>
              <a:buFont typeface="Wingdings" charset="2"/>
              <a:buChar char="è"/>
            </a:pPr>
            <a:endParaRPr lang="pt-BR" sz="2400" dirty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PREDILEÇÃO PELO LEITO DISTAL DA ARTÉRIA CORONÁRIA. </a:t>
            </a:r>
          </a:p>
          <a:p>
            <a:pPr>
              <a:buFont typeface="Wingdings" charset="2"/>
              <a:buChar char="è"/>
            </a:pPr>
            <a:endParaRPr lang="pt-BR" sz="2400" dirty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40% ACD  32% ADA  3,5% TCE. </a:t>
            </a:r>
          </a:p>
          <a:p>
            <a:pPr>
              <a:buFont typeface="Wingdings" charset="2"/>
              <a:buChar char="è"/>
            </a:pPr>
            <a:endParaRPr lang="pt-BR" sz="2400" dirty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 ATEROSCLEROSE E VASCULITE: GERALMENTE AFETAM MAIS DE UMA ARTÉRIA.</a:t>
            </a:r>
          </a:p>
          <a:p>
            <a:pPr>
              <a:buFont typeface="Wingdings" charset="2"/>
              <a:buChar char="è"/>
            </a:pPr>
            <a:endParaRPr lang="pt-BR" sz="24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 smtClean="0">
                <a:sym typeface="Wingdings"/>
              </a:rPr>
              <a:t>CONGÊNITO E IATROGÊNICO: GERALMENTE AFETAM UMA ÚNICA ARTÉRIA.  </a:t>
            </a:r>
            <a:endParaRPr lang="pt-BR" sz="2400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8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554313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PATOFISIOLOGIA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GENÉTICA  ESPECIALMENTE PARA CAA CONGÊNITO.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DOENÇA ANEURISMÁTICA EM OUTROS TERRITÓRIOS ARTERIAIS. 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VASCULITE E DOENÇA DO TECIDO CONJUNTIVO  KAVASAKI, MARFAN. 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 INJÚRIA LOCAL DA PAREDE ARTERIAL  </a:t>
            </a:r>
            <a:r>
              <a:rPr lang="pt-BR" sz="2400" b="1" dirty="0" smtClean="0">
                <a:sym typeface="Wingdings"/>
              </a:rPr>
              <a:t>BRAQUITERAPIA, BVS, </a:t>
            </a:r>
            <a:r>
              <a:rPr lang="pt-BR" sz="2400" b="1" u="sng" dirty="0" smtClean="0">
                <a:sym typeface="Wingdings"/>
              </a:rPr>
              <a:t>DES</a:t>
            </a:r>
            <a:r>
              <a:rPr lang="pt-BR" sz="2400" b="1" dirty="0" smtClean="0">
                <a:sym typeface="Wingdings"/>
              </a:rPr>
              <a:t> </a:t>
            </a:r>
            <a:r>
              <a:rPr lang="pt-BR" sz="2400" dirty="0" smtClean="0">
                <a:sym typeface="Wingdings"/>
              </a:rPr>
              <a:t>(MENOS COM 2ª E 3ª GERAÇÃO).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BR" sz="2400" dirty="0" smtClean="0"/>
              <a:t>PÓS INFECÇÃO </a:t>
            </a:r>
            <a:r>
              <a:rPr lang="pt-BR" sz="2400" dirty="0" smtClean="0">
                <a:sym typeface="Wingdings"/>
              </a:rPr>
              <a:t> INVASÃO DIRETA DA PAREDE E DEPOSIÇÃO DE IMUNOCOMPLEXOS.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BR" sz="2400" b="1" u="sng" dirty="0" smtClean="0">
                <a:sym typeface="Wingdings"/>
              </a:rPr>
              <a:t>ATEROSCLEROSE!!!!</a:t>
            </a:r>
          </a:p>
          <a:p>
            <a:pPr marL="457200" indent="-457200">
              <a:buAutoNum type="arabicPeriod"/>
            </a:pPr>
            <a:endParaRPr lang="pt-BR" sz="2400" dirty="0">
              <a:sym typeface="Wingdings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056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706879" y="300401"/>
            <a:ext cx="554313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PATOFISIOLOGIA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solidFill>
            <a:schemeClr val="accent4"/>
          </a:solidFill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u="sng" dirty="0" smtClean="0">
                <a:sym typeface="Wingdings"/>
              </a:rPr>
              <a:t>PONTE DE VEIA SAFENA (SVGA)</a:t>
            </a:r>
          </a:p>
          <a:p>
            <a:pPr marL="0" indent="0" algn="ctr">
              <a:buNone/>
            </a:pPr>
            <a:endParaRPr lang="pt-BR" sz="2400" b="1" u="sng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68,5% &gt;10 ANOS PÓS CABG.  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SIGNIFICATIVAMENTE MAIS LARGOS QUE CAA.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ym typeface="Wingdings"/>
              </a:rPr>
              <a:t> GERALMENTE PROGRIDEM EM TAMANHO AO LONGO DO TEMPO. </a:t>
            </a:r>
          </a:p>
          <a:p>
            <a:pPr marL="457200" indent="-457200">
              <a:buAutoNum type="arabicPeriod"/>
            </a:pPr>
            <a:endParaRPr lang="pt-BR" sz="2400" dirty="0" smtClean="0">
              <a:sym typeface="Wingdings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BR" sz="2400" dirty="0" smtClean="0"/>
              <a:t>NÃO RARAMENTE APRESENTAM-SE COM COMPLICAÇÃO MECÂNICA: COMPRESSÃO DE EXTRUTURAS CARDÍACAS OU EXTRACARDÍACAS, RUPTURA. </a:t>
            </a:r>
            <a:endParaRPr lang="pt-BR" sz="2400" dirty="0" smtClean="0">
              <a:sym typeface="Wingdings"/>
            </a:endParaRPr>
          </a:p>
          <a:p>
            <a:pPr marL="457200" indent="-457200">
              <a:buAutoNum type="arabicPeriod"/>
            </a:pPr>
            <a:endParaRPr lang="pt-BR" sz="2400" dirty="0">
              <a:sym typeface="Wingdings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375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14072" y="300401"/>
            <a:ext cx="658858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smtClean="0"/>
              <a:t>APRESENTAÇÃO CLÍNICA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61160" y="1678077"/>
            <a:ext cx="10294412" cy="45526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endParaRPr lang="pt-BR" sz="2400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2400" dirty="0" smtClean="0">
                <a:sym typeface="Wingdings"/>
              </a:rPr>
              <a:t>MAIORIA É ASSINTOMÁTICO  ACHADOS DE CORONARIOGRAFIA/TOMOGRAFIA. </a:t>
            </a:r>
          </a:p>
          <a:p>
            <a:pPr>
              <a:buFont typeface="Courier New" charset="0"/>
              <a:buChar char="o"/>
            </a:pPr>
            <a:endParaRPr lang="pt-BR" sz="24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2400" dirty="0" smtClean="0">
                <a:sym typeface="Wingdings"/>
              </a:rPr>
              <a:t>ATEROSCLEROSE CONCOMITANTE  ANGINA, SCA. </a:t>
            </a:r>
          </a:p>
          <a:p>
            <a:pPr>
              <a:buFont typeface="Courier New" charset="0"/>
              <a:buChar char="o"/>
            </a:pPr>
            <a:endParaRPr lang="pt-BR" sz="24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2400" dirty="0" smtClean="0">
                <a:sym typeface="Wingdings"/>
              </a:rPr>
              <a:t>TROMBOSE DO CAA  EMBOLIZAÇÃO DISTAL  IAM, SCA. </a:t>
            </a:r>
          </a:p>
          <a:p>
            <a:pPr>
              <a:buFont typeface="Courier New" charset="0"/>
              <a:buChar char="o"/>
            </a:pPr>
            <a:endParaRPr lang="pt-BR" sz="24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2400" dirty="0" smtClean="0">
                <a:sym typeface="Wingdings"/>
              </a:rPr>
              <a:t>COMPRESSÃO DE ESTRUTURAS ADJACENTES. </a:t>
            </a:r>
          </a:p>
          <a:p>
            <a:pPr>
              <a:buFont typeface="Courier New" charset="0"/>
              <a:buChar char="o"/>
            </a:pPr>
            <a:endParaRPr lang="pt-BR" sz="24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2400" dirty="0" smtClean="0">
                <a:sym typeface="Wingdings"/>
              </a:rPr>
              <a:t> RUPTURA (RARO)  TAMPONAMENTO CARDÍACO. 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9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14072" y="300401"/>
            <a:ext cx="6588588" cy="821634"/>
          </a:xfrm>
          <a:solidFill>
            <a:srgbClr val="FFFF00">
              <a:alpha val="50000"/>
            </a:srgb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/>
              <a:t>PROPEDÊUTICA</a:t>
            </a:r>
            <a:endParaRPr lang="pt-BR" altLang="x-none" sz="4800" b="1" dirty="0" smtClean="0"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1945" y="1439917"/>
            <a:ext cx="11246069" cy="5129049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endParaRPr lang="pt-BR" sz="800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1600" b="1" dirty="0" smtClean="0">
                <a:sym typeface="Wingdings"/>
              </a:rPr>
              <a:t>CATE  </a:t>
            </a:r>
            <a:r>
              <a:rPr lang="pt-PT" sz="1600" b="1" dirty="0" smtClean="0"/>
              <a:t>CONTINUA SENDO A MODALIDADE DE IMAGEM MAIS UTILIZADA. NO ENTANTO, ATRASO NO PREENCHIMENTO DE CONTRASTE, REFLUXO SEGMENTAR E ESTASE DE CONTRASTE NO SEGMENTO DILATADO MUITAS VEZES DIFICULTAM A IMAGEM IDEAL, ESPECIALMENTE EM ANEURISMAS GIGANTES.</a:t>
            </a:r>
          </a:p>
          <a:p>
            <a:pPr>
              <a:buFont typeface="Courier New" charset="0"/>
              <a:buChar char="o"/>
            </a:pPr>
            <a:endParaRPr lang="pt-BR" sz="8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1600" dirty="0" smtClean="0">
                <a:sym typeface="Wingdings"/>
              </a:rPr>
              <a:t>IVUS  1) AJUDA NA DISTINÇÃO ENTRE CAA/PSEUDOANEURISMA DE SEGMENTOS COM APARÊNCIA DE CAA DEVIDO PLACA ROTA OU ATEROSCLEROSE ADJACENTE. 2) FORNECE MEDIDA ACURADA DO CAA. 3) PERMITE ESTIMAR COM ACURÁCIA O TAMANHO DO STENT PARA PCI. </a:t>
            </a:r>
          </a:p>
          <a:p>
            <a:pPr>
              <a:buFont typeface="Courier New" charset="0"/>
              <a:buChar char="o"/>
            </a:pPr>
            <a:endParaRPr lang="pt-BR" sz="800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1600" dirty="0" smtClean="0">
                <a:sym typeface="Wingdings"/>
              </a:rPr>
              <a:t>OCT  USO LIMITADO PELO PEQUENO DIÂMETRO DE VARREDURA DA LUZ INFRAVERMELHA (ANÁLOGO À AVALIAÇÃO DE TCE). </a:t>
            </a:r>
          </a:p>
          <a:p>
            <a:pPr>
              <a:buFont typeface="Courier New" charset="0"/>
              <a:buChar char="o"/>
            </a:pPr>
            <a:endParaRPr lang="pt-BR" sz="800" b="1" dirty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pt-BR" sz="1600" dirty="0" smtClean="0">
                <a:sym typeface="Wingdings"/>
              </a:rPr>
              <a:t>FFR  </a:t>
            </a:r>
            <a:r>
              <a:rPr lang="pt-PT" sz="1600" dirty="0" smtClean="0"/>
              <a:t>ACREDITAVA-SE QUE OS ANEURISMAS CORONARIANOS, ESPECIALMENTE OS GIGANTES, ATUASSEM HEMODINAMICAMENTE DE MANEIRA SIMILAR À DE UMA ESTENOSE, DEVIDO À TURBULÊNCIA DO FLUXO E À PERDA DE ENERGIA À MEDIDA QUE O SANGUE PASSA PELO ANEURISMA. NO ENTANTO, ESSA HIPÓTESE FOI REFUTADA EM ESTUDOS UTILIZANDO FFR. NESTES ESTUDOS, OS CCA SEM ESTENOSE CONCOMITANTE CORRESPONDERAM AOS VALORES NORMAIS DE FFR.</a:t>
            </a:r>
          </a:p>
          <a:p>
            <a:pPr>
              <a:buFont typeface="Courier New" charset="0"/>
              <a:buChar char="o"/>
            </a:pPr>
            <a:endParaRPr lang="pt-PT" sz="800" dirty="0" smtClean="0"/>
          </a:p>
          <a:p>
            <a:pPr>
              <a:buFont typeface="Courier New" charset="0"/>
              <a:buChar char="o"/>
            </a:pPr>
            <a:r>
              <a:rPr lang="pt-PT" sz="1600" dirty="0" smtClean="0"/>
              <a:t> TC DE CORONÁRIA </a:t>
            </a:r>
            <a:r>
              <a:rPr lang="pt-PT" sz="1600" dirty="0" smtClean="0">
                <a:sym typeface="Wingdings"/>
              </a:rPr>
              <a:t> </a:t>
            </a:r>
            <a:r>
              <a:rPr lang="pt-PT" sz="1600" dirty="0" smtClean="0"/>
              <a:t>PERMITE UMA AVALIAÇÃO MAIS PRECISA DO TAMANHO DO ANEURISMA E DO GRAU DE TROMBOS E CALCIFICAÇÃO DO QUE A CORONARIOGRAFIA. PARTICULARMENTE ÚTIL EM PACIENTES COM CAA GIGANTE E COM SVGA.</a:t>
            </a:r>
          </a:p>
        </p:txBody>
      </p:sp>
    </p:spTree>
    <p:extLst>
      <p:ext uri="{BB962C8B-B14F-4D97-AF65-F5344CB8AC3E}">
        <p14:creationId xmlns:p14="http://schemas.microsoft.com/office/powerpoint/2010/main" val="21208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1168</Words>
  <Application>Microsoft Office PowerPoint</Application>
  <PresentationFormat>Personalizar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 CAA É ENCONTRATO EM 5% DAS CORONARIOGRAFIAS.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Pio da Silveira</dc:creator>
  <cp:lastModifiedBy>Trip</cp:lastModifiedBy>
  <cp:revision>32</cp:revision>
  <dcterms:created xsi:type="dcterms:W3CDTF">2019-01-28T21:41:09Z</dcterms:created>
  <dcterms:modified xsi:type="dcterms:W3CDTF">2019-02-11T15:24:37Z</dcterms:modified>
</cp:coreProperties>
</file>