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91" d="100"/>
          <a:sy n="91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A89A-0740-2341-97AA-49797ACE83D5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B3BB-58AE-104B-8BD5-E07537829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0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9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6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25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184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34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90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6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47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0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6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7B39-4951-9144-A06D-BB7B09C3893A}" type="datetimeFigureOut">
              <a:rPr lang="pt-BR" smtClean="0"/>
              <a:t>09/12/2019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1FEA-796B-9544-A741-9DC763B591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3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227192" y="5843740"/>
            <a:ext cx="7737614" cy="754793"/>
          </a:xfrm>
          <a:prstGeom prst="rect">
            <a:avLst/>
          </a:prstGeom>
          <a:noFill/>
          <a:ln w="38100" cap="sq">
            <a:solidFill>
              <a:srgbClr val="00206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APRESENTADOR: DR. PEDRO PIO DA SILVEIRA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513E90-9704-604F-9C9B-C09C5346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34" y="0"/>
            <a:ext cx="9364731" cy="58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FA6BEB9-1CCF-7B4A-A638-1259FB60E172}"/>
              </a:ext>
            </a:extLst>
          </p:cNvPr>
          <p:cNvSpPr txBox="1">
            <a:spLocks/>
          </p:cNvSpPr>
          <p:nvPr/>
        </p:nvSpPr>
        <p:spPr>
          <a:xfrm>
            <a:off x="838200" y="346420"/>
            <a:ext cx="10515600" cy="872780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ESTAMOS COM MITRACLIP </a:t>
            </a:r>
            <a:r>
              <a:rPr lang="pt-P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EM 2019?</a:t>
            </a:r>
            <a:endParaRPr lang="pt-BR" altLang="x-none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34433D-1254-A54F-B1D8-D1EDB302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1943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COAPT E MITRA-FR FORAM ESTUDOS COMPLEMENTARES. TROUXERAM INFORMAÇÃO DE QUAIS PACIENTES COM ICC E IM </a:t>
            </a:r>
            <a:r>
              <a:rPr lang="pt-PT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 </a:t>
            </a: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BENEFICIAM E QUAIS NÃO SE BENEFICIAM COM MITRACLIP. </a:t>
            </a:r>
          </a:p>
          <a:p>
            <a:pPr>
              <a:buFont typeface="Wingdings" charset="2"/>
              <a:buChar char="è"/>
            </a:pPr>
            <a:endParaRPr lang="pt-P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O MOMENTO, NENHUM SUBGRUPO DE PACIENTES DO COAPT NÃO OBTIVE BENEFÍCIO CLÍNICO. </a:t>
            </a:r>
          </a:p>
          <a:p>
            <a:pPr>
              <a:buFont typeface="Wingdings" charset="2"/>
              <a:buChar char="è"/>
            </a:pPr>
            <a:endParaRPr lang="pt-PT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UMA REVISÃO DETALHADA DE DADOS, EM MARÇO DE 2019, O FDA DOS EUA APROVOU O MITRACLIP PARA TRATAMENTO DE IM </a:t>
            </a:r>
            <a:r>
              <a:rPr lang="pt-PT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INDICAÇÕES ROTULADAS CUIDADOSAMENTE APÓS OS CRITÉRIOS DE INCLUSÃO DO COAPT.</a:t>
            </a:r>
          </a:p>
          <a:p>
            <a:pPr>
              <a:buFont typeface="Wingdings" charset="2"/>
              <a:buChar char="è"/>
            </a:pP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IM </a:t>
            </a:r>
            <a:r>
              <a:rPr lang="pt-PT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MITRACLIP É INDICADO PARA PACIENTES SINTOMÁTICOS COM RISCO MUITO ALTO DE SEREM SUBMETIDOS À CIRÚRGIA.</a:t>
            </a:r>
          </a:p>
          <a:p>
            <a:pPr>
              <a:buFont typeface="Wingdings" charset="2"/>
              <a:buChar char="è"/>
            </a:pPr>
            <a:endParaRPr lang="pt-P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IM </a:t>
            </a:r>
            <a:r>
              <a:rPr lang="pt-PT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MITRACLIP É INDICADO PARA MELHORAR O PROGNÓSTICO E QUALIDADE DE VIDA EM PACIENTES QUE ATENDAM AOS CRITÉRIOS DO COAPT.</a:t>
            </a:r>
          </a:p>
          <a:p>
            <a:pPr>
              <a:buFont typeface="Wingdings" charset="2"/>
              <a:buChar char="è"/>
            </a:pPr>
            <a:endParaRPr lang="pt-P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DISSO, DEVE SER REALIZADA EM CENTROS COM ECOCARDIOGRAFISTAS E INTERVENCIONISTAS EXPERIENTES PARA GARANTIR UM SUCESSO &gt; 90%. </a:t>
            </a:r>
          </a:p>
        </p:txBody>
      </p:sp>
    </p:spTree>
    <p:extLst>
      <p:ext uri="{BB962C8B-B14F-4D97-AF65-F5344CB8AC3E}">
        <p14:creationId xmlns:p14="http://schemas.microsoft.com/office/powerpoint/2010/main" val="421885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34433D-1254-A54F-B1D8-D1EDB302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194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SECUNDÁRIA: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FUTUROS DETERMINARÃO SE OS PACIENTES CLINICAMENTE MENOS SINTOMÁTICOS OU OS COM IM MODERADA (ANTES DO REMODELAMENTO DO VE) SE BENEFICIARÃO DO MITRACLIP. </a:t>
            </a:r>
          </a:p>
          <a:p>
            <a:pPr marL="0" indent="0">
              <a:buNone/>
            </a:pP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PRIMÁRIA: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EM ANDAMENTO DETERMINARÃO SE A RELAÇÃO RISCO BENEFÍCIO DO MITRACLIP GARANTE A EXPANSÃO DO SEU USO PARA AQUELES COM RISCO MODERADO PARA CIRURGIA. </a:t>
            </a:r>
            <a:endParaRPr lang="pt-BR" dirty="0"/>
          </a:p>
          <a:p>
            <a:pPr>
              <a:buFont typeface="Wingdings" charset="2"/>
              <a:buChar char="è"/>
            </a:pP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DISPOSITIVOS E IMPLANTE DE VÁLVULAS TRANSCATETER.  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3ABEB3E-5431-4F42-8826-6C82B6B5A16C}"/>
              </a:ext>
            </a:extLst>
          </p:cNvPr>
          <p:cNvSpPr txBox="1">
            <a:spLocks/>
          </p:cNvSpPr>
          <p:nvPr/>
        </p:nvSpPr>
        <p:spPr>
          <a:xfrm>
            <a:off x="838200" y="346420"/>
            <a:ext cx="10515600" cy="872780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ONDE VAMOS COM MITRACLIP </a:t>
            </a:r>
            <a:r>
              <a:rPr lang="pt-P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®?</a:t>
            </a:r>
            <a:endParaRPr lang="pt-BR" altLang="x-none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6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 preto sobre fundo branco&#10;&#10;Descrição gerada automaticamente">
            <a:extLst>
              <a:ext uri="{FF2B5EF4-FFF2-40B4-BE49-F238E27FC236}">
                <a16:creationId xmlns:a16="http://schemas.microsoft.com/office/drawing/2014/main" id="{18D0F0DF-4E22-4F42-B783-15E66CB1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387498" cy="685799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1BB30A3-F1FC-794B-809E-B52E0DB0B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E7D64BA-B8F8-4F43-B34D-666BD201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842"/>
            <a:ext cx="12192000" cy="50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8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374FC5-A7E7-0A49-BF5A-82197A8A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256"/>
            <a:ext cx="12192000" cy="6048744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0B2FA51-0030-F947-BE0B-3E78C021CC1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809256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MITRACLIP </a:t>
            </a:r>
            <a:r>
              <a:rPr lang="pt-P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EM 5 </a:t>
            </a:r>
            <a:r>
              <a:rPr lang="pt-PT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W’s</a:t>
            </a:r>
            <a:r>
              <a:rPr lang="pt-PT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pt-BR" altLang="x-none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7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5543138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8260" y="905483"/>
            <a:ext cx="11246066" cy="22763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INSUFICIÊNCIA MITRAL TEM INÚMERAS ETIOLOGIAS, MAS PODE SER AMPLAMENTE CLASSIFICADA COMO PRIMÁRIA (TAMBÉM DENOMINADA DEGENERATIVA OU ORGÂNICA) OU SECUNDÁRIA (TAMBÉM DENOMINADA FUNCIONAL).</a:t>
            </a:r>
          </a:p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B01A9E1-96DE-6C4A-9DF1-9D55697D656F}"/>
              </a:ext>
            </a:extLst>
          </p:cNvPr>
          <p:cNvSpPr txBox="1">
            <a:spLocks/>
          </p:cNvSpPr>
          <p:nvPr/>
        </p:nvSpPr>
        <p:spPr>
          <a:xfrm>
            <a:off x="718257" y="3223592"/>
            <a:ext cx="11246069" cy="90525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PRIMÁRIA: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 DE MUDANÇAS ESTRUTURAIS NA PRÓPRIA VÁLVULA OU NAS ESTRUTURAS DE SUPORTE. </a:t>
            </a:r>
          </a:p>
          <a:p>
            <a:pPr marL="457200" indent="-457200">
              <a:buAutoNum type="arabicPeriod"/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pt-BR" sz="800" dirty="0">
              <a:solidFill>
                <a:schemeClr val="bg1"/>
              </a:solidFill>
              <a:sym typeface="Wingdings"/>
            </a:endParaRPr>
          </a:p>
          <a:p>
            <a:endParaRPr lang="pt-BR" sz="800" b="1" dirty="0">
              <a:solidFill>
                <a:schemeClr val="bg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240AB9E-C980-2144-83CC-3F7D8FBE3D9C}"/>
              </a:ext>
            </a:extLst>
          </p:cNvPr>
          <p:cNvSpPr txBox="1">
            <a:spLocks/>
          </p:cNvSpPr>
          <p:nvPr/>
        </p:nvSpPr>
        <p:spPr>
          <a:xfrm>
            <a:off x="718258" y="4470014"/>
            <a:ext cx="11246069" cy="19749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SECUNDÁRIA: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DISFUNÇÃO GLOBAL OU REGIONAL DO VENTRÍCULO ESQUERDO DEVIDO A CARDIOMIOPATIA ISQUÊMICA OU NÃO ISQUÊMICA RESULTANDO EM DISFUNÇÃO DOS MÚSCULOS PAPILARES E SUBSEQUENTE CORDOALHAS DOS FOLHETOS MITRAIS COM FALTA DE COAPTAÇÃO.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pt-BR" sz="800" dirty="0">
              <a:solidFill>
                <a:schemeClr val="bg1"/>
              </a:solidFill>
              <a:sym typeface="Wingdings"/>
            </a:endParaRPr>
          </a:p>
          <a:p>
            <a:endParaRPr lang="pt-BR" sz="800" b="1" dirty="0">
              <a:solidFill>
                <a:schemeClr val="bg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bg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824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5543138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8260" y="905483"/>
            <a:ext cx="11246066" cy="22763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IM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SECUNDÁRIA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COMPLEXO VALVAR MITRAL É ESTRUTURALMENTE NORMAL ATÉ O FINAL DE SEU CURSO, QUANDO DILATAÇÃO ANULAR E FIBROSE DOS FOLHETOS PODE OCORRER.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B01A9E1-96DE-6C4A-9DF1-9D55697D656F}"/>
              </a:ext>
            </a:extLst>
          </p:cNvPr>
          <p:cNvSpPr txBox="1">
            <a:spLocks/>
          </p:cNvSpPr>
          <p:nvPr/>
        </p:nvSpPr>
        <p:spPr>
          <a:xfrm>
            <a:off x="718257" y="2976374"/>
            <a:ext cx="11246069" cy="1195575"/>
          </a:xfrm>
          <a:prstGeom prst="rect">
            <a:avLst/>
          </a:prstGeom>
          <a:noFill/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COMUMENTE, A IM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SECUNDÁRIA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 DA DILATAÇÃO ANULAR DEVIDO AO AUMENTO DO ÁTRIO ESQUERDO (GERALMENTE UMA CONSEQUÊNCIA DE FIBRILAÇÃO ATRIAL).</a:t>
            </a:r>
            <a:endParaRPr lang="pt-PT" sz="2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pt-BR" sz="800" dirty="0">
              <a:solidFill>
                <a:schemeClr val="tx1"/>
              </a:solidFill>
              <a:sym typeface="Wingdings"/>
            </a:endParaRPr>
          </a:p>
          <a:p>
            <a:endParaRPr lang="pt-BR" sz="800" b="1" dirty="0">
              <a:solidFill>
                <a:schemeClr val="tx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240AB9E-C980-2144-83CC-3F7D8FBE3D9C}"/>
              </a:ext>
            </a:extLst>
          </p:cNvPr>
          <p:cNvSpPr txBox="1">
            <a:spLocks/>
          </p:cNvSpPr>
          <p:nvPr/>
        </p:nvSpPr>
        <p:spPr>
          <a:xfrm>
            <a:off x="718258" y="4470014"/>
            <a:ext cx="11246069" cy="1974964"/>
          </a:xfrm>
          <a:prstGeom prst="rect">
            <a:avLst/>
          </a:prstGeom>
          <a:noFill/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PROGNÓSTICO DE PACIENTES COM IM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 DA GRAVIDADE DA IM, DO GRAU DE REMODELAMENTO DO VE, DA PRESENÇA DE HIPERTENSÃO PULMONAR E DISFUNÇÃO DO VD E DA ASSOCIAÇÃO COM COMORBIDADES CLÍNICAS.</a:t>
            </a:r>
            <a:endParaRPr lang="pt-PT" sz="2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pt-BR" sz="800" dirty="0">
              <a:solidFill>
                <a:schemeClr val="tx1"/>
              </a:solidFill>
              <a:sym typeface="Wingdings"/>
            </a:endParaRPr>
          </a:p>
          <a:p>
            <a:endParaRPr lang="pt-BR" sz="800" b="1" dirty="0">
              <a:solidFill>
                <a:schemeClr val="tx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tx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9480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5543138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8260" y="905483"/>
            <a:ext cx="11246066" cy="22763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NÃO HAJA ENSAIOS CLÍNICOS RANDOMIZADOS, POR MUITOS ANOS O REPARO CIRÚRGICO DA VÁLVULA MITRAL TEM SIDO O PADRÃO PARA CORREÇÃO DE IM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GRAVE. ESTUDOS DEMONSTRAM ALTO ÍNDICE DE SUCESSO, RECORRÊNCIA INFREQÜENTE E MELHORA DOS SINTOMAS.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B01A9E1-96DE-6C4A-9DF1-9D55697D656F}"/>
              </a:ext>
            </a:extLst>
          </p:cNvPr>
          <p:cNvSpPr txBox="1">
            <a:spLocks/>
          </p:cNvSpPr>
          <p:nvPr/>
        </p:nvSpPr>
        <p:spPr>
          <a:xfrm>
            <a:off x="718257" y="3181784"/>
            <a:ext cx="11246069" cy="1459947"/>
          </a:xfrm>
          <a:prstGeom prst="rect">
            <a:avLst/>
          </a:prstGeom>
          <a:noFill/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CONTRASTE, O REPARO OU SUBSTITUIÇÃO CIRÚRGICA DA VÁLVULA MITRAL NÃO DEMONSTROU MELHORAR O PROGNÓSTICO DOS PACIENTES COM IM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GRAVE. RARAMENTE É REALIZADA CIRURGIA ISOLADA PARA IM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800" dirty="0">
              <a:solidFill>
                <a:schemeClr val="tx1"/>
              </a:solidFill>
              <a:sym typeface="Wingdings"/>
            </a:endParaRPr>
          </a:p>
          <a:p>
            <a:endParaRPr lang="pt-BR" sz="800" b="1" dirty="0">
              <a:solidFill>
                <a:schemeClr val="tx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240AB9E-C980-2144-83CC-3F7D8FBE3D9C}"/>
              </a:ext>
            </a:extLst>
          </p:cNvPr>
          <p:cNvSpPr txBox="1">
            <a:spLocks/>
          </p:cNvSpPr>
          <p:nvPr/>
        </p:nvSpPr>
        <p:spPr>
          <a:xfrm>
            <a:off x="718257" y="4826553"/>
            <a:ext cx="11246069" cy="1644769"/>
          </a:xfrm>
          <a:prstGeom prst="rect">
            <a:avLst/>
          </a:prstGeom>
          <a:noFill/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MUITO TEMPO O TRATAMENTO CLÍNICO OTIMIZADO E A RESSINCRONIZAÇÃO CARDÍACA FORAM A ÚNICA TERAPÊUTICA PARA A MAIORIA DOS PACIENTES COM IM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SECUNDÁRIA.</a:t>
            </a:r>
            <a:endParaRPr lang="pt-BR" sz="800" b="1" dirty="0">
              <a:solidFill>
                <a:schemeClr val="tx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tx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1061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5543138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18260" y="905483"/>
            <a:ext cx="11246066" cy="227630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NESSA DÉCADA, VÁRIOS ENSAIOS RANDOMIZADOS FORAM REALIZADOS E ESTABELECERAM O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MITRACLIP®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(ABBOTT VASCULAR) COMO O TRATAMENTO PREFERIDO PARA PACIENTES SELECIONADOS COM IM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B01A9E1-96DE-6C4A-9DF1-9D55697D656F}"/>
              </a:ext>
            </a:extLst>
          </p:cNvPr>
          <p:cNvSpPr txBox="1">
            <a:spLocks/>
          </p:cNvSpPr>
          <p:nvPr/>
        </p:nvSpPr>
        <p:spPr>
          <a:xfrm>
            <a:off x="718257" y="3181784"/>
            <a:ext cx="11246069" cy="1947429"/>
          </a:xfrm>
          <a:prstGeom prst="rect">
            <a:avLst/>
          </a:prstGeom>
          <a:noFill/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PT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MITRACLIP® -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PUNÇÃO DA VEIA FEMORAL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PUNÇAO TRANSEPTAL ORIENTADO POR ECOTE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UM OU MAIS CLIPS  APROXIMAÇÃO DOS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FOLHETOS MITRAIS ANTERIOR E POSTERIOR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ORIFÍCIO DUPLO OU GRAVATA BORBOLETA PARA REDUZIR IM.</a:t>
            </a:r>
            <a:endParaRPr lang="pt-BR" sz="800" b="1" dirty="0">
              <a:solidFill>
                <a:schemeClr val="tx1"/>
              </a:solidFill>
            </a:endParaRPr>
          </a:p>
          <a:p>
            <a:pPr>
              <a:buFont typeface="Courier New" charset="0"/>
              <a:buChar char="o"/>
            </a:pPr>
            <a:endParaRPr lang="pt-BR" sz="800" dirty="0">
              <a:solidFill>
                <a:schemeClr val="tx1"/>
              </a:solidFill>
              <a:sym typeface="Wingding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30A270-5AFC-3445-9C9D-0C14C9D7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755395"/>
            <a:ext cx="2814638" cy="20305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D06E96-F279-BB4B-9A1D-9672E4F6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738" y="4847003"/>
            <a:ext cx="2676525" cy="19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10654590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POUCO SOBRE OS ESTUDOS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03970" y="1814513"/>
            <a:ext cx="11246066" cy="4929187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MITRACLIP FOI AVALIADO RIGOROSAMENTE PELA PRIMEIRA VEZ. 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COMPARADO À CIRURGIA EM PACIENTES DE BAIXO RISCO CIRÚRGICO.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 PACIENTES RANDOMIZADOS: 73% IM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27% IM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MITRACLIP FOI MAIS SEGURO QUE A CIRURGIA, MAS A CIRURGIA FOI MAIS EFICAZ NA REDUÇÃO DA IM.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OPERADORES ERAM INEXPERIENTES: TAXAS DE SUCESSO FORAM BAIXAS (77%), NECESSITANDO DE CIRURGIA SUBSEQUENTE AO MITRACLIP NA MAIORIA DOS CASOS.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CIRURGIA FOI SUPERIOR AO MITRACLIP NA IM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NÃO NA IM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SEGUINDO O EVEREST II, O REPARO CIRÚRGICO DA VÁLVULA MITRAL PERMANECEU COMO PADRÃO PARA IM GRAVE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PRIMÁRIA. 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ENTANTO, EM PACIENTES DE ALTO RISCO CIRÚRGICO NOS QUAIS O MITRACLIP RESULTOU NA MELHORA SINTOMÁTICA, ELE FOI APROVADO PARA USO NOS EUA EM PACIENTES COM IM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RISCO PROIBITIVO PARA CIRURGIA.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FA6BEB9-1CCF-7B4A-A638-1259FB60E172}"/>
              </a:ext>
            </a:extLst>
          </p:cNvPr>
          <p:cNvSpPr txBox="1">
            <a:spLocks/>
          </p:cNvSpPr>
          <p:nvPr/>
        </p:nvSpPr>
        <p:spPr>
          <a:xfrm>
            <a:off x="932573" y="1220006"/>
            <a:ext cx="3639427" cy="821634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EVEREST</a:t>
            </a:r>
            <a:r>
              <a:rPr lang="pt-BR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pt-BR" altLang="x-non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10654590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POUCO SOBRE OS ESTUDOS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6835" y="1530345"/>
            <a:ext cx="11246066" cy="5327655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EUROPA. 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GRAVE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SECUNDÁRIA. 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MITRACLIP : 152 TRATAMENTO CLÍNICO OTIMIZADO.</a:t>
            </a:r>
          </a:p>
          <a:p>
            <a:pPr>
              <a:buFont typeface="Wingdings" charset="2"/>
              <a:buChar char="è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 PRIMÁRIO: </a:t>
            </a: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 DE MORTE POR QUALQUER CAUSA OU HOSPITALIZAÇÃO NÃO PLANEJADA POR INSUFICIÊNCIA CARDÍACA AOS 12 MESES.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INCLUSÃO: IM GRAVE, FE DO VE ENTRE 15% E 40%, ICC SINTOMÁTICA A PESAR DO TRATAMENTO CLÍNICO OTIMIZADO. </a:t>
            </a:r>
          </a:p>
          <a:p>
            <a:pPr>
              <a:buFont typeface="Wingdings" charset="2"/>
              <a:buChar char="è"/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ENDPOINT PRIMÁRIO EM 1 ANO NÃO DIFERIU SIGNIFICATIVAMENTE ENTRE OS PACIENTES SUBMETIDOS AO MITRACLIP + TRATAMENTO CLÍNICO OTIMIZADO.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FA6BEB9-1CCF-7B4A-A638-1259FB60E172}"/>
              </a:ext>
            </a:extLst>
          </p:cNvPr>
          <p:cNvSpPr txBox="1">
            <a:spLocks/>
          </p:cNvSpPr>
          <p:nvPr/>
        </p:nvSpPr>
        <p:spPr>
          <a:xfrm>
            <a:off x="932573" y="1220006"/>
            <a:ext cx="3639427" cy="821634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MITRA-FR</a:t>
            </a:r>
            <a:endParaRPr lang="pt-BR" altLang="x-non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10654590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POUCO SOBRE OS ESTUDOS</a:t>
            </a:r>
            <a:endParaRPr lang="pt-BR" altLang="x-none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6835" y="1630823"/>
            <a:ext cx="11246066" cy="5327655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</a:t>
            </a:r>
          </a:p>
          <a:p>
            <a:pPr>
              <a:buFont typeface="Wingdings" charset="2"/>
              <a:buChar char="è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MODERADA A GRAVE </a:t>
            </a: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SECUNDÁRIA. </a:t>
            </a:r>
          </a:p>
          <a:p>
            <a:pPr>
              <a:buFont typeface="Wingdings" charset="2"/>
              <a:buChar char="è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MITRACLIP : 312 TRATAMENTO CLÍNICO OTIMIZADO.</a:t>
            </a:r>
          </a:p>
          <a:p>
            <a:pPr>
              <a:buFont typeface="Wingdings" charset="2"/>
              <a:buChar char="è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 PRIMÁRIO: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 DE MORTE POR QUALQUER CAUSA, HOSPITALIZAÇÕES POR ICC NOS 24 MESES SEGUINTES. O DESFECHO DE SEGURANÇA FOI A AUSÊNCIA DE COMPLICAÇÕES RELACIONADAS AO DISPOSITIVO AOS 12 MESES.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INCLUSÃO: IM MODERADA A GRAVE, FE DO VE ENTRE 20% E 50%, ICC SINTOMÁTICA A PESAR DO TRATAMENTO CLÍNICO OTIMIZADO. </a:t>
            </a: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ENDPOINT PRIMÁRIO EM 2 ANOS DIFERIU SIGNIFICATIVAMENTE A FAVOR DO MITRACLIP COM MENOR TAXA DE HOSPITALIZAÇÃO POR ICC, MENOR TAXA DE MORTES E ALÉM DISSO COM TAXA SEGURANÇA SUPERIOR AO PRÉ ESPECIFICADO. </a:t>
            </a:r>
          </a:p>
          <a:p>
            <a:pPr marL="0" indent="0">
              <a:buNone/>
            </a:pP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FA6BEB9-1CCF-7B4A-A638-1259FB60E172}"/>
              </a:ext>
            </a:extLst>
          </p:cNvPr>
          <p:cNvSpPr txBox="1">
            <a:spLocks/>
          </p:cNvSpPr>
          <p:nvPr/>
        </p:nvSpPr>
        <p:spPr>
          <a:xfrm>
            <a:off x="932573" y="1220006"/>
            <a:ext cx="2553577" cy="821634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COAPT</a:t>
            </a:r>
            <a:endParaRPr lang="pt-BR" altLang="x-non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9CD451B-8C88-E344-BA38-2D477676B0F7}"/>
              </a:ext>
            </a:extLst>
          </p:cNvPr>
          <p:cNvSpPr txBox="1">
            <a:spLocks/>
          </p:cNvSpPr>
          <p:nvPr/>
        </p:nvSpPr>
        <p:spPr>
          <a:xfrm>
            <a:off x="738435" y="5968999"/>
            <a:ext cx="7440365" cy="672401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NNT ICC: 6 / NNT MORTE: 6</a:t>
            </a:r>
          </a:p>
        </p:txBody>
      </p:sp>
    </p:spTree>
    <p:extLst>
      <p:ext uri="{BB962C8B-B14F-4D97-AF65-F5344CB8AC3E}">
        <p14:creationId xmlns:p14="http://schemas.microsoft.com/office/powerpoint/2010/main" val="290306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32573" y="241305"/>
            <a:ext cx="10654590" cy="821634"/>
          </a:xfrm>
          <a:noFill/>
          <a:ln w="254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x-none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AGORA?!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6835" y="1530345"/>
            <a:ext cx="11246066" cy="5327655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è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buFont typeface="Wingdings" charset="2"/>
              <a:buChar char="è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TEORIAS FORAM PROPOSTAS PARA EXPLICAR OS DIFERENTES RESULTADOS. </a:t>
            </a: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DIFERENÇAS NA SEVERIDADE DA IM E DA DISFUNÇÃO VENTRICULAR: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 FR (CONSENSO ECOCARDIOGRÁFICO EUROPEU) PERMITIU GRAUS MENORES DE VOLUME REGURGITANTE; COAPT (CONSENSO ECOCARDIOGRÁFICOS EUA). MITRA FR A SEVERIDADE DA IM DE ACORDO COM A ÁREA MÉDIA EFETIVA DO ORIFÍCIO REGURGITANTE FOI MENOR DO QUE NO COAPT (MÉDIA DE 0,31 ± 0,10 CM2 VS 0,41 ± 0,15 CM2, RESPECTIVAMENTE). COAPT LIMITOU O DSF PARA 70 MM, ENQUANTO O MITRA-FR NÃO TINHA ESSA RESTRIÇÃO. O DDF FOI MAIOR NO MITRA-FR COMPARADO COM COAPT (135 ± 35 ML / M2 VS 101 ± 34 ML / M2, RESPECTIVAMENTE). </a:t>
            </a: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O IMPACTO HEMODINÂMICO DO GRAU DA IM EM RELAÇÃO AO TAMANHO DA CÂMARA DO VE FOI SUBSTANCIALMENTE MAIOR EM PACIENTES INSCRITOS NO COAPT DO QUE NO MITRA-FR.</a:t>
            </a: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DIFERENCAS NO TRATAMENTO CLÍNICO: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MITRA FR OS PACIENTE TINHAM SEU TRATAMENTO CLÍNICO OTIMIZADO DURANTE O ESTUDO E NÃO SOMENTE ANTES DA RANDOMIZAÇÃO. ESSAS OTIMIZAÇOES DOS MEDICAMENTOS DURANTE O CURSO DO ESTUDO PERMITIU UMA MELHORA EXPRESSIVA DO GRUPO CONTROLE, GERANDO ASSIM UM VIES DE ANÁLISE. </a:t>
            </a:r>
          </a:p>
          <a:p>
            <a:pPr>
              <a:buFont typeface="Wingdings" charset="2"/>
              <a:buChar char="è"/>
            </a:pPr>
            <a:r>
              <a:rPr lang="pt-P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NÚMEROS DE CLIPS: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CLIPES POR PACIENTE FOI MAIOR NO COAPT (APESAR DO MENOR TAMANHO DO VE), CONTRIBUINDO PARA UMA TAXA MAIS ALTA DE SUCESSO DO PROCEDIMENTO.  </a:t>
            </a:r>
            <a:endParaRPr lang="pt-P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è"/>
            </a:pP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C6B0D99-5587-7743-ABCD-FD5C13C2B013}"/>
              </a:ext>
            </a:extLst>
          </p:cNvPr>
          <p:cNvSpPr txBox="1">
            <a:spLocks/>
          </p:cNvSpPr>
          <p:nvPr/>
        </p:nvSpPr>
        <p:spPr>
          <a:xfrm>
            <a:off x="818273" y="1232706"/>
            <a:ext cx="6636627" cy="821634"/>
          </a:xfrm>
          <a:prstGeom prst="rect">
            <a:avLst/>
          </a:prstGeom>
          <a:solidFill>
            <a:srgbClr val="FF0000"/>
          </a:solidFill>
          <a:ln w="254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alt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MITRA FR VS. COAPT</a:t>
            </a:r>
          </a:p>
        </p:txBody>
      </p:sp>
    </p:spTree>
    <p:extLst>
      <p:ext uri="{BB962C8B-B14F-4D97-AF65-F5344CB8AC3E}">
        <p14:creationId xmlns:p14="http://schemas.microsoft.com/office/powerpoint/2010/main" val="529444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1187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Pio da Silveira</dc:creator>
  <cp:lastModifiedBy>trip</cp:lastModifiedBy>
  <cp:revision>58</cp:revision>
  <dcterms:created xsi:type="dcterms:W3CDTF">2019-01-28T21:41:09Z</dcterms:created>
  <dcterms:modified xsi:type="dcterms:W3CDTF">2019-12-09T14:15:28Z</dcterms:modified>
</cp:coreProperties>
</file>