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1" r:id="rId9"/>
    <p:sldId id="275" r:id="rId10"/>
    <p:sldId id="276" r:id="rId11"/>
    <p:sldId id="277" r:id="rId12"/>
    <p:sldId id="278" r:id="rId13"/>
    <p:sldId id="262" r:id="rId14"/>
    <p:sldId id="279" r:id="rId15"/>
    <p:sldId id="265" r:id="rId16"/>
    <p:sldId id="280" r:id="rId17"/>
    <p:sldId id="281" r:id="rId18"/>
    <p:sldId id="282" r:id="rId19"/>
    <p:sldId id="266" r:id="rId20"/>
    <p:sldId id="283" r:id="rId21"/>
    <p:sldId id="284" r:id="rId22"/>
    <p:sldId id="269" r:id="rId23"/>
    <p:sldId id="272" r:id="rId24"/>
    <p:sldId id="285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f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fif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fif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E937C9-980A-423C-8F2D-63A1B203B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Reunião mensal </a:t>
            </a:r>
            <a:r>
              <a:rPr lang="pt-BR" dirty="0" err="1"/>
              <a:t>hci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874F9C-B08F-44C3-B83D-6CA83102A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9709" y="4352544"/>
            <a:ext cx="7437097" cy="1835820"/>
          </a:xfrm>
        </p:spPr>
        <p:txBody>
          <a:bodyPr>
            <a:normAutofit/>
          </a:bodyPr>
          <a:lstStyle/>
          <a:p>
            <a:r>
              <a:rPr lang="pt-BR" dirty="0"/>
              <a:t>Por: Guilherme Evangelista Rezende</a:t>
            </a:r>
          </a:p>
          <a:p>
            <a:r>
              <a:rPr lang="pt-BR" dirty="0"/>
              <a:t>R2 Hemodinamica e Cardiologia Intervencionista</a:t>
            </a:r>
          </a:p>
          <a:p>
            <a:endParaRPr lang="pt-BR" dirty="0"/>
          </a:p>
          <a:p>
            <a:r>
              <a:rPr lang="pt-BR" dirty="0"/>
              <a:t>06/03/2021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23F79A-EDB5-4739-A22B-C43CC0D78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2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408E0-2777-42B9-A7C4-296F97AC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D4C1D2-7CA5-4684-8819-B5A6CEED1F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Estudo retrospectivo e observacional para desenvolver e validar um sistema de pontuação de cálcio baseado em OCT para prever a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.</a:t>
            </a:r>
          </a:p>
          <a:p>
            <a:r>
              <a:rPr lang="pt-BR" dirty="0"/>
              <a:t>Este estudo consistiu em duas coortes independentes: a primeira coorte (teste) foi utilizada para desenvolver o escore de cálcio, e a segunda coorte foi utilizada para validar a previsibilidade deste escore de cálcio na expansão do </a:t>
            </a:r>
            <a:r>
              <a:rPr lang="pt-BR" dirty="0" err="1"/>
              <a:t>stent</a:t>
            </a:r>
            <a:r>
              <a:rPr lang="pt-BR" dirty="0"/>
              <a:t>.</a:t>
            </a:r>
          </a:p>
          <a:p>
            <a:r>
              <a:rPr lang="pt-BR" dirty="0"/>
              <a:t> A PCI guiada por OCT foi realizada em ambas as coortes; no entanto, o procedimento não foi definido pelo protocolo, e a estratégia intervencionista ficou a critério do operador.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29DC9D-C70B-41A3-82FA-8255107D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894A8-7BFB-4D94-B0B5-0C72F7E3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Critérios de exclusão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E167B5-A4B3-45CD-95CD-CAEA3BAAB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pt-BR" dirty="0"/>
              <a:t>TCE</a:t>
            </a:r>
          </a:p>
          <a:p>
            <a:pPr>
              <a:buFontTx/>
              <a:buChar char="-"/>
            </a:pPr>
            <a:r>
              <a:rPr lang="pt-BR" dirty="0"/>
              <a:t>Lesão ostial; </a:t>
            </a:r>
          </a:p>
          <a:p>
            <a:pPr>
              <a:buFontTx/>
              <a:buChar char="-"/>
            </a:pPr>
            <a:r>
              <a:rPr lang="pt-BR" dirty="0"/>
              <a:t>Artéria tortuosa na qual a OCT não pôde passar; </a:t>
            </a:r>
          </a:p>
          <a:p>
            <a:pPr>
              <a:buFontTx/>
              <a:buChar char="-"/>
            </a:pPr>
            <a:r>
              <a:rPr lang="pt-BR" dirty="0"/>
              <a:t>Estenose do enxerto de </a:t>
            </a:r>
            <a:r>
              <a:rPr lang="pt-BR" dirty="0" err="1"/>
              <a:t>bypass</a:t>
            </a:r>
            <a:r>
              <a:rPr lang="pt-BR" dirty="0"/>
              <a:t>; </a:t>
            </a:r>
          </a:p>
          <a:p>
            <a:pPr>
              <a:buFontTx/>
              <a:buChar char="-"/>
            </a:pPr>
            <a:r>
              <a:rPr lang="pt-BR" dirty="0" err="1"/>
              <a:t>Restenose</a:t>
            </a:r>
            <a:r>
              <a:rPr lang="pt-BR" dirty="0"/>
              <a:t> </a:t>
            </a:r>
            <a:r>
              <a:rPr lang="pt-BR" dirty="0" err="1"/>
              <a:t>intrastent</a:t>
            </a:r>
            <a:r>
              <a:rPr lang="pt-BR" dirty="0"/>
              <a:t>; </a:t>
            </a:r>
          </a:p>
          <a:p>
            <a:pPr>
              <a:buFontTx/>
              <a:buChar char="-"/>
            </a:pPr>
            <a:r>
              <a:rPr lang="pt-BR" dirty="0"/>
              <a:t>Oclusão total crônica.  </a:t>
            </a:r>
          </a:p>
          <a:p>
            <a:pPr>
              <a:buFontTx/>
              <a:buChar char="-"/>
            </a:pPr>
            <a:r>
              <a:rPr lang="pt-BR" dirty="0"/>
              <a:t>Além disso, foram excluídas do estudo lesões sem OCT </a:t>
            </a:r>
            <a:r>
              <a:rPr lang="pt-BR" dirty="0" err="1"/>
              <a:t>pré</a:t>
            </a:r>
            <a:r>
              <a:rPr lang="pt-BR" dirty="0"/>
              <a:t> ou após </a:t>
            </a:r>
            <a:r>
              <a:rPr lang="pt-BR" dirty="0" err="1"/>
              <a:t>stent</a:t>
            </a:r>
            <a:r>
              <a:rPr lang="pt-BR" dirty="0"/>
              <a:t>;</a:t>
            </a:r>
          </a:p>
          <a:p>
            <a:pPr>
              <a:buFontTx/>
              <a:buChar char="-"/>
            </a:pPr>
            <a:r>
              <a:rPr lang="pt-BR" dirty="0"/>
              <a:t>Ausência de cálcio a OCT ou tratadas com </a:t>
            </a:r>
            <a:r>
              <a:rPr lang="pt-BR" dirty="0" err="1"/>
              <a:t>aterectomia</a:t>
            </a:r>
            <a:r>
              <a:rPr lang="pt-BR" dirty="0"/>
              <a:t> rotacional ou orbital ou angioplastia a laser.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8C7EA81-7DCF-4C91-BDE8-F5B351879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1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DE1ED-1492-44F5-B0C7-1A262617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da placa calcificada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825F4-0A1A-448C-8D9F-788A761EE8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Utilizado três parâmetros - ângulo máximo, espessura máxima e comprimento.</a:t>
            </a:r>
          </a:p>
          <a:p>
            <a:r>
              <a:rPr lang="pt-BR" dirty="0"/>
              <a:t>Quando o cálcio era extremamente espesso e sua borda não estava clara devido à atenuação, a espessura máxima visível foi medida. </a:t>
            </a:r>
          </a:p>
          <a:p>
            <a:r>
              <a:rPr lang="pt-BR" dirty="0"/>
              <a:t>Os depósitos individuais de cálcio dentro de uma única lesão alvo foram separados por pelo menos 1 mm de placa não calcificada, e o número total de depósitos de cálcio com ângulo ≥30° foi contado. </a:t>
            </a:r>
          </a:p>
          <a:p>
            <a:r>
              <a:rPr lang="pt-BR" dirty="0"/>
              <a:t>A espessura do cálcio foi analisada na fatia com o ângulo máximo.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00EBA8C-5B09-409C-8B81-0D45120D2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18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6F35D63-5887-4418-B353-E387F1681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6" t="16700" r="10985" b="21078"/>
          <a:stretch/>
        </p:blipFill>
        <p:spPr>
          <a:xfrm>
            <a:off x="175492" y="544944"/>
            <a:ext cx="6862618" cy="53098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468690-9632-4036-89A7-1D801CAB9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8" t="15690" r="47576" b="7946"/>
          <a:stretch/>
        </p:blipFill>
        <p:spPr>
          <a:xfrm>
            <a:off x="7186477" y="245863"/>
            <a:ext cx="4276435" cy="61076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E3062A-9E45-4FAE-AED2-344ED545C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2912" y="6042747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7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90A5447-FFD6-4983-B939-D223778A8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45" t="8888" r="48485" b="51043"/>
          <a:stretch/>
        </p:blipFill>
        <p:spPr>
          <a:xfrm>
            <a:off x="211705" y="121939"/>
            <a:ext cx="5307023" cy="62446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6810110-7BD5-4E6E-BF34-182C32F95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45" t="48704" r="48485" b="4243"/>
          <a:stretch/>
        </p:blipFill>
        <p:spPr>
          <a:xfrm>
            <a:off x="5781964" y="0"/>
            <a:ext cx="5518728" cy="66484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D12009-5766-4AD5-B2C1-073F0D963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0370" y="6042747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07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C4F58-B862-4406-B4EA-420856A2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990" y="202808"/>
            <a:ext cx="7729728" cy="1188720"/>
          </a:xfrm>
        </p:spPr>
        <p:txBody>
          <a:bodyPr/>
          <a:lstStyle/>
          <a:p>
            <a:r>
              <a:rPr lang="pt-BR" dirty="0"/>
              <a:t>Desenvolvimento da pontuação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6710BB-6920-48F6-A730-706CDC90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1" y="1671782"/>
            <a:ext cx="11425382" cy="4618180"/>
          </a:xfrm>
        </p:spPr>
        <p:txBody>
          <a:bodyPr>
            <a:normAutofit/>
          </a:bodyPr>
          <a:lstStyle/>
          <a:p>
            <a:r>
              <a:rPr lang="pt-BR" dirty="0"/>
              <a:t>Modelo de regressão linear multivariada para prever a expansão do </a:t>
            </a:r>
            <a:r>
              <a:rPr lang="pt-BR" dirty="0" err="1"/>
              <a:t>stent</a:t>
            </a:r>
            <a:r>
              <a:rPr lang="pt-BR" dirty="0"/>
              <a:t>. </a:t>
            </a:r>
          </a:p>
          <a:p>
            <a:r>
              <a:rPr lang="pt-BR" dirty="0"/>
              <a:t>Ângulo máximo de cálcio, espessura máxima de cálcio, comprimento do cálcio, número de depósitos de cálcio, comprimento total do </a:t>
            </a:r>
            <a:r>
              <a:rPr lang="pt-BR" dirty="0" err="1"/>
              <a:t>stent</a:t>
            </a:r>
            <a:r>
              <a:rPr lang="pt-BR" dirty="0"/>
              <a:t>,  pressão máxima do balão e relação balão-artéria foram incluídos como fatores potenciais no modelo </a:t>
            </a:r>
            <a:r>
              <a:rPr lang="pt-BR" dirty="0" err="1"/>
              <a:t>multivariável</a:t>
            </a:r>
            <a:r>
              <a:rPr lang="pt-BR" dirty="0"/>
              <a:t>.</a:t>
            </a:r>
          </a:p>
          <a:p>
            <a:r>
              <a:rPr lang="pt-BR" dirty="0"/>
              <a:t>O ângulo máximo de cálcio, a espessura máxima do cálcio e o comprimento do cálcio foram encontrados como </a:t>
            </a:r>
            <a:r>
              <a:rPr lang="pt-BR" dirty="0" err="1"/>
              <a:t>preditores</a:t>
            </a:r>
            <a:r>
              <a:rPr lang="pt-BR" dirty="0"/>
              <a:t> independentes para expansão do </a:t>
            </a:r>
            <a:r>
              <a:rPr lang="pt-BR" dirty="0" err="1"/>
              <a:t>stent</a:t>
            </a:r>
            <a:r>
              <a:rPr lang="pt-BR" dirty="0"/>
              <a:t> .</a:t>
            </a:r>
          </a:p>
          <a:p>
            <a:r>
              <a:rPr lang="pt-BR" dirty="0"/>
              <a:t>Utilizando curvas operacionais receptoras, os melhores valores de corte de cada parâmetro para prever a expansão do </a:t>
            </a:r>
            <a:r>
              <a:rPr lang="pt-BR" dirty="0" err="1"/>
              <a:t>stent</a:t>
            </a:r>
            <a:r>
              <a:rPr lang="pt-BR" dirty="0"/>
              <a:t> &lt;70% foram:  </a:t>
            </a:r>
          </a:p>
          <a:p>
            <a:pPr lvl="1"/>
            <a:r>
              <a:rPr lang="pt-BR" dirty="0"/>
              <a:t>1) 188° para ângulo máximo de cálcio; </a:t>
            </a:r>
          </a:p>
          <a:p>
            <a:pPr lvl="1"/>
            <a:r>
              <a:rPr lang="pt-BR" dirty="0"/>
              <a:t>2) 0,75 mm para espessura máxima de cálcio </a:t>
            </a:r>
          </a:p>
          <a:p>
            <a:pPr lvl="1"/>
            <a:r>
              <a:rPr lang="pt-BR" dirty="0"/>
              <a:t>3) 7,1 mm para comprimento de cálcio. </a:t>
            </a:r>
          </a:p>
          <a:p>
            <a:pPr lvl="1"/>
            <a:r>
              <a:rPr lang="pt-BR" dirty="0"/>
              <a:t>Com base nesses resultados, atribuímos 1 ou 2 pontos para cada uma das três condições: 2 pontos para ângulo máximo de cálcio &gt;180°,    1 ponto para espessura máxima de cálcio &gt;0,5 mm e 1 ponto para comprimento de cálcio &gt;5 mm 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457E364-814F-4CBE-AF5E-0524F3ADD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4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51FED52-4678-4F8E-A095-E0D86C624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24" t="11449" r="12197" b="16301"/>
          <a:stretch/>
        </p:blipFill>
        <p:spPr>
          <a:xfrm>
            <a:off x="489527" y="276285"/>
            <a:ext cx="4193310" cy="47485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209D80-8894-4FFC-9C64-8927D214EB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10909" r="12879" b="16302"/>
          <a:stretch/>
        </p:blipFill>
        <p:spPr>
          <a:xfrm>
            <a:off x="5615709" y="154642"/>
            <a:ext cx="6354618" cy="49918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1F3450-6B0B-4FDB-A338-4CFB35AAF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1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CCB6A-3E74-4856-8631-A3862BA9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6547"/>
            <a:ext cx="7729728" cy="1188720"/>
          </a:xfrm>
        </p:spPr>
        <p:txBody>
          <a:bodyPr/>
          <a:lstStyle/>
          <a:p>
            <a:r>
              <a:rPr lang="pt-BR" dirty="0"/>
              <a:t>Validação do score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F8DE0B8-C48E-4D82-B708-7D5BCCD8E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12" t="34048" r="41290" b="17120"/>
          <a:stretch/>
        </p:blipFill>
        <p:spPr>
          <a:xfrm>
            <a:off x="2027938" y="1474417"/>
            <a:ext cx="7729727" cy="528198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05E117-969C-4155-973D-5BF3C341B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0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EBBFDD3-6868-4C4E-84C8-29A76527C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6" t="22896" r="40000" b="23637"/>
          <a:stretch/>
        </p:blipFill>
        <p:spPr>
          <a:xfrm>
            <a:off x="1884520" y="679315"/>
            <a:ext cx="7416498" cy="532432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F6DC8E1-FE95-43F5-85DC-98EC53B09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6DE0A38-201A-490B-B3A8-B449521B0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06" t="22761" r="40227" b="9495"/>
          <a:stretch/>
        </p:blipFill>
        <p:spPr>
          <a:xfrm>
            <a:off x="193963" y="526473"/>
            <a:ext cx="6474055" cy="63315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DF01B78-3ED8-4EC2-805E-32683A4B6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220" y="166255"/>
            <a:ext cx="5668217" cy="50990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C8F4E17-F6B1-4086-A0B7-B8C941473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01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F86DDA4-CDDC-4F48-AA94-2266746E4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0" t="13603" r="28258" b="10707"/>
          <a:stretch/>
        </p:blipFill>
        <p:spPr>
          <a:xfrm>
            <a:off x="5466939" y="498763"/>
            <a:ext cx="6041570" cy="53386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B79B09-D52C-45C4-8DF8-CDD983C17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0" t="17374" r="37650" b="21615"/>
          <a:stretch/>
        </p:blipFill>
        <p:spPr>
          <a:xfrm>
            <a:off x="184727" y="141614"/>
            <a:ext cx="4839855" cy="663787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F3D197C-E9CF-4319-869F-99401825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2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4D2CE-D85A-486E-B391-749EBFB2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2729"/>
            <a:ext cx="7729728" cy="1188720"/>
          </a:xfrm>
        </p:spPr>
        <p:txBody>
          <a:bodyPr/>
          <a:lstStyle/>
          <a:p>
            <a:r>
              <a:rPr lang="pt-BR" dirty="0"/>
              <a:t>discussão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DF5B98A-B2D5-4689-B563-93869BE78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4910"/>
            <a:ext cx="9351264" cy="3985118"/>
          </a:xfrm>
        </p:spPr>
        <p:txBody>
          <a:bodyPr>
            <a:normAutofit/>
          </a:bodyPr>
          <a:lstStyle/>
          <a:p>
            <a:r>
              <a:rPr lang="pt-BR" b="1" dirty="0"/>
              <a:t>ESTRATÉGIA DA ICP NO TRATAMENTO DE LESÕES CALCIFICADAS</a:t>
            </a:r>
          </a:p>
          <a:p>
            <a:r>
              <a:rPr lang="pt-BR" dirty="0"/>
              <a:t>A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 é observada em cerca de 50% das </a:t>
            </a:r>
            <a:r>
              <a:rPr lang="pt-BR" dirty="0" err="1"/>
              <a:t>reestenoses</a:t>
            </a:r>
            <a:r>
              <a:rPr lang="pt-BR" dirty="0"/>
              <a:t> de </a:t>
            </a:r>
            <a:r>
              <a:rPr lang="pt-BR" dirty="0" err="1"/>
              <a:t>stent</a:t>
            </a:r>
            <a:r>
              <a:rPr lang="pt-BR" dirty="0"/>
              <a:t>; </a:t>
            </a:r>
          </a:p>
          <a:p>
            <a:r>
              <a:rPr lang="pt-BR" dirty="0"/>
              <a:t>Tratar a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 em uma lesão fortemente calcificada é mais difícil do que prevenir a </a:t>
            </a:r>
            <a:r>
              <a:rPr lang="pt-BR" dirty="0" err="1"/>
              <a:t>subexpansão</a:t>
            </a:r>
            <a:r>
              <a:rPr lang="pt-BR" dirty="0"/>
              <a:t>. </a:t>
            </a:r>
          </a:p>
          <a:p>
            <a:r>
              <a:rPr lang="pt-BR" dirty="0"/>
              <a:t>A preparação ideal da lesão antes da implantação do </a:t>
            </a:r>
            <a:r>
              <a:rPr lang="pt-BR" dirty="0" err="1"/>
              <a:t>stent</a:t>
            </a:r>
            <a:r>
              <a:rPr lang="pt-BR" dirty="0"/>
              <a:t> aumenta a probabilidade de um desfecho clínico favorável.</a:t>
            </a:r>
          </a:p>
          <a:p>
            <a:r>
              <a:rPr lang="pt-BR" dirty="0"/>
              <a:t> As diretrizes clínicas recomendam o uso de </a:t>
            </a:r>
            <a:r>
              <a:rPr lang="pt-BR" dirty="0" err="1"/>
              <a:t>aterectomia</a:t>
            </a:r>
            <a:r>
              <a:rPr lang="pt-BR" dirty="0"/>
              <a:t> rotacional para preparação de lesões fortemente calcificadas que não podem ser atravessadas por um balão ou adequadamente </a:t>
            </a:r>
            <a:r>
              <a:rPr lang="pt-BR" dirty="0" err="1"/>
              <a:t>predilatadas</a:t>
            </a:r>
            <a:r>
              <a:rPr lang="pt-BR" dirty="0"/>
              <a:t> antes da implantação do </a:t>
            </a:r>
            <a:r>
              <a:rPr lang="pt-BR" dirty="0" err="1"/>
              <a:t>stent</a:t>
            </a:r>
            <a:r>
              <a:rPr lang="pt-BR" dirty="0"/>
              <a:t>; </a:t>
            </a:r>
          </a:p>
          <a:p>
            <a:r>
              <a:rPr lang="pt-BR" dirty="0"/>
              <a:t>Por isso, é importante identificar lesões que precisam de modificação da placa antes da implantação do </a:t>
            </a:r>
            <a:r>
              <a:rPr lang="pt-BR" dirty="0" err="1"/>
              <a:t>stent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1EA635-FAA9-4D5E-8698-6673A779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3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87048D-8C55-4827-81A6-B6AB6C98C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4" y="517236"/>
            <a:ext cx="10631054" cy="5883564"/>
          </a:xfrm>
        </p:spPr>
        <p:txBody>
          <a:bodyPr/>
          <a:lstStyle/>
          <a:p>
            <a:r>
              <a:rPr lang="pt-BR" b="1" dirty="0"/>
              <a:t>A UTILIDADE POTENCIAL DE OCT PARA AVALIAR PLACA CALCIFICADA</a:t>
            </a:r>
          </a:p>
          <a:p>
            <a:r>
              <a:rPr lang="pt-BR" dirty="0"/>
              <a:t>A avaliação do cálcio por IVUS é limitada porque o reflexo de alta intensidade com sombra acústica impede a avaliação da espessura. </a:t>
            </a:r>
          </a:p>
          <a:p>
            <a:r>
              <a:rPr lang="pt-BR" dirty="0"/>
              <a:t>Em contraste, por poder penetrar cálcio, medir a espessura e avaliar a extensão tridimensional , a OCT tem o potencial de avaliar a placa calcificada e quantificar a quantidade de cálcio. </a:t>
            </a:r>
          </a:p>
          <a:p>
            <a:r>
              <a:rPr lang="pt-BR" dirty="0"/>
              <a:t>Embora a avaliação de OCT de cálcio profundo, bem como medições precisas de depósitos de cálcio muito espessos possam ser limitadas, a OCT fornece uma avaliação precisa para calcificação superficial que poderia impactar na expansão do </a:t>
            </a:r>
            <a:r>
              <a:rPr lang="pt-BR" dirty="0" err="1"/>
              <a:t>stent</a:t>
            </a:r>
            <a:r>
              <a:rPr lang="pt-BR" dirty="0"/>
              <a:t>. </a:t>
            </a:r>
          </a:p>
          <a:p>
            <a:r>
              <a:rPr lang="pt-BR" dirty="0"/>
              <a:t>O atual sistema de pontuação de cálcio baseado em OCT tem o potencial de ser uma ferramenta fácil, prática e reprodutível para identificar lesões que se beneficiariam da modificação da placa </a:t>
            </a:r>
            <a:r>
              <a:rPr lang="pt-BR" dirty="0" err="1"/>
              <a:t>pré-stent</a:t>
            </a:r>
            <a:r>
              <a:rPr lang="pt-BR" dirty="0"/>
              <a:t> versus apenas a </a:t>
            </a:r>
            <a:r>
              <a:rPr lang="pt-BR" dirty="0" err="1"/>
              <a:t>predilatação</a:t>
            </a:r>
            <a:r>
              <a:rPr lang="pt-BR" dirty="0"/>
              <a:t> com balão. </a:t>
            </a:r>
          </a:p>
          <a:p>
            <a:r>
              <a:rPr lang="pt-BR" dirty="0"/>
              <a:t>Neste estudo indicou que o risco de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 foi aumentado em lesões com escore de cálcio de 4; assim, deve-se considerar a modificação agressiva da lesão no tratamento de lesões calcificadas com ângulo máximo &gt;180°, espessura máxima &gt;0,5 mm e comprimento &gt;5 mm.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A759957-39C3-4CB2-BE63-A7308CC98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0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E49864D-6ECA-4712-894E-6DD5CAAE4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32593" r="39621" b="34680"/>
          <a:stretch/>
        </p:blipFill>
        <p:spPr>
          <a:xfrm>
            <a:off x="184728" y="343358"/>
            <a:ext cx="6200794" cy="50044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070F5E-B869-4097-9EBA-19F538074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03" t="31399" r="39242" b="38856"/>
          <a:stretch/>
        </p:blipFill>
        <p:spPr>
          <a:xfrm>
            <a:off x="6549261" y="84740"/>
            <a:ext cx="5310232" cy="300944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FE86D8-ECFE-4EC0-80C9-055BC7EDF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 t="30034" r="38409" b="39663"/>
          <a:stretch/>
        </p:blipFill>
        <p:spPr>
          <a:xfrm>
            <a:off x="6549261" y="3278909"/>
            <a:ext cx="5357951" cy="34128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6E5C8B2-1478-49CC-8F73-06961A989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0" y="5876492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8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C24A84E-2443-4980-8316-0196B478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8" t="30303" r="39015" b="34815"/>
          <a:stretch/>
        </p:blipFill>
        <p:spPr>
          <a:xfrm>
            <a:off x="73892" y="38761"/>
            <a:ext cx="5589458" cy="35484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446929-86D5-441E-8E35-FF447DA4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-42868"/>
            <a:ext cx="5583767" cy="37117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932460B-BC45-415E-AE16-7EC3B3629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238" y="3587243"/>
            <a:ext cx="7087052" cy="31952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61B2699-5E68-45F4-8535-A9986F8E2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78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3B404-D892-41B1-93A8-B8CF7602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Limitações do estudo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3B0DA8-F266-4807-9F50-33007EAE4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3927" y="2410692"/>
            <a:ext cx="9809018" cy="4184072"/>
          </a:xfrm>
        </p:spPr>
        <p:txBody>
          <a:bodyPr>
            <a:normAutofit/>
          </a:bodyPr>
          <a:lstStyle/>
          <a:p>
            <a:r>
              <a:rPr lang="pt-BR" dirty="0"/>
              <a:t>Estudo retrospectivo, observacional, com um número modesto de pacientes. </a:t>
            </a:r>
          </a:p>
          <a:p>
            <a:r>
              <a:rPr lang="pt-BR" dirty="0"/>
              <a:t>Não incluiu lesões severamente calcificadas que não poderiam ser cruzadas com o cateter OCT </a:t>
            </a:r>
            <a:r>
              <a:rPr lang="pt-BR" dirty="0" err="1"/>
              <a:t>pré-stent</a:t>
            </a:r>
            <a:r>
              <a:rPr lang="pt-BR" dirty="0"/>
              <a:t>.</a:t>
            </a:r>
          </a:p>
          <a:p>
            <a:r>
              <a:rPr lang="pt-BR" dirty="0"/>
              <a:t>Incluiu lesões calcificadas relativamente simples para as quais normalmente não consideraríamos a modificação da lesão; no entanto, mesmo dentro dessas lesões, este sistema de pontuação de cálcio tinha importante valor preditivo.</a:t>
            </a:r>
          </a:p>
          <a:p>
            <a:r>
              <a:rPr lang="pt-BR" dirty="0"/>
              <a:t>Poucos pacientes com hemodiálise; assim, é incerto que os resultados possam ser aplicados a pacientes com insuficiência renal.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4ED051-EB38-4D5A-BC10-6EEC2DD0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BBA08-6D97-4209-A2A5-98F7589D0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Conclusões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B1D0ED-5F90-4995-8F4F-F6D23647F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709" y="2807855"/>
            <a:ext cx="10317018" cy="4174835"/>
          </a:xfrm>
        </p:spPr>
        <p:txBody>
          <a:bodyPr/>
          <a:lstStyle/>
          <a:p>
            <a:r>
              <a:rPr lang="pt-BR" dirty="0"/>
              <a:t>Este sistema de pontuação de cálcio baseado em OCT pode ser útil para identificar lesões calcificadas que se beneficiariam da modificação da placa antes da implantação do </a:t>
            </a:r>
            <a:r>
              <a:rPr lang="pt-BR" dirty="0" err="1"/>
              <a:t>stent</a:t>
            </a:r>
            <a:r>
              <a:rPr lang="pt-BR" dirty="0"/>
              <a:t>. </a:t>
            </a:r>
          </a:p>
          <a:p>
            <a:r>
              <a:rPr lang="pt-BR" dirty="0"/>
              <a:t>Lesões com escore de cálcio de 4 (depósito de cálcio com ângulo máximo &gt;180°, espessura máxima &gt;0,5 mm e comprimento &gt;5 mm) estão em risco de </a:t>
            </a:r>
            <a:r>
              <a:rPr lang="pt-BR" dirty="0" err="1"/>
              <a:t>subexpansão</a:t>
            </a:r>
            <a:r>
              <a:rPr lang="pt-BR" dirty="0"/>
              <a:t> de </a:t>
            </a:r>
            <a:r>
              <a:rPr lang="pt-BR" dirty="0" err="1"/>
              <a:t>stent</a:t>
            </a:r>
            <a:r>
              <a:rPr lang="pt-BR" dirty="0"/>
              <a:t>. </a:t>
            </a:r>
          </a:p>
          <a:p>
            <a:r>
              <a:rPr lang="pt-BR" dirty="0"/>
              <a:t>A vantagem do OCT em comparação apenas com a angiografia deve agora ser testada em uma coorte maior e mais heterogênea de pacientes.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37C240-0DEB-4C6B-AD9C-2A71AB554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8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421B0BE-9B80-41ED-BEA9-CF39F2F457C6}"/>
              </a:ext>
            </a:extLst>
          </p:cNvPr>
          <p:cNvSpPr/>
          <p:nvPr/>
        </p:nvSpPr>
        <p:spPr>
          <a:xfrm>
            <a:off x="1648691" y="2281383"/>
            <a:ext cx="83635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Obrigado e bom fim de semana a todos.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15E50B8-0D96-4235-AAF5-65AF00A0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18FFD-FF14-42F2-82A0-596F37B77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BA09507-F904-49A5-A4A2-FB6FF83EF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Calcificação arterial coronariana é um importante marcador de DAC, que pode correlacionar-se com o grau de aterosclerose bem como desfechos.</a:t>
            </a:r>
          </a:p>
          <a:p>
            <a:r>
              <a:rPr lang="pt-BR" dirty="0"/>
              <a:t>Grande desafio durante a intervenção coronariana percutânea.</a:t>
            </a:r>
          </a:p>
          <a:p>
            <a:r>
              <a:rPr lang="pt-BR" dirty="0"/>
              <a:t>Desde a sua criação há cerca de 2 décadas o IVUS tem sido fundamental na compreensão da fisiopatologia da calcificação coronariana e permite otimizar resultados na ICP.</a:t>
            </a:r>
          </a:p>
          <a:p>
            <a:r>
              <a:rPr lang="pt-BR" dirty="0"/>
              <a:t>Cálcio é um poderoso refletor de ultrassom sendo um depósito </a:t>
            </a:r>
            <a:r>
              <a:rPr lang="pt-BR" dirty="0" err="1"/>
              <a:t>hiperecóico</a:t>
            </a:r>
            <a:r>
              <a:rPr lang="pt-BR" dirty="0"/>
              <a:t>  associado a sombreamento acústico posterior.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C21B02-97BF-4E75-98C3-88827F900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8C2934-A9C5-4136-B5F0-31AEC4E93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9245" y="1118047"/>
            <a:ext cx="8633509" cy="5046853"/>
          </a:xfrm>
        </p:spPr>
        <p:txBody>
          <a:bodyPr/>
          <a:lstStyle/>
          <a:p>
            <a:r>
              <a:rPr lang="pt-BR" dirty="0"/>
              <a:t>No inicio o IVUS apresentava grande sensibilidade (90%) e especificidade (100%) para grandes e densos depósitos de cálcio ou microcalcificações clusters, enquanto os pequenos depósitos (50µm) não foram visualizados por estar abaixo da faixa de resolução do IVUS (100 - 200µm).</a:t>
            </a:r>
          </a:p>
          <a:p>
            <a:r>
              <a:rPr lang="pt-BR" dirty="0"/>
              <a:t>OCT com resolução de (10-20µm) tem sido cada vez mais utilizada para fins diagnósticos e tratamento destas lesões. O cálcio é medido pelo </a:t>
            </a:r>
            <a:r>
              <a:rPr lang="pt-BR" dirty="0" err="1"/>
              <a:t>retroespelhamento</a:t>
            </a:r>
            <a:r>
              <a:rPr lang="pt-BR" dirty="0"/>
              <a:t> de luz como uma área de sinal pobre bem delimitada e com bordas nítidas.</a:t>
            </a:r>
          </a:p>
          <a:p>
            <a:r>
              <a:rPr lang="pt-BR" dirty="0"/>
              <a:t>OCT apresenta precisão superior ao IVUS, permitindo o cálculo do comprimento, espessura e área devido a sua capacidade de penetração na lamina de cálcio.</a:t>
            </a:r>
          </a:p>
          <a:p>
            <a:r>
              <a:rPr lang="pt-BR" dirty="0"/>
              <a:t>OCT apresenta um limite de penetração inferior ao IVUS, não sendo possível avaliar acúmulos de cálcio mais profundos devido a atenuação do sinal de luz.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8E3447C-CFB6-4841-A71D-28E9357DE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7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0199C-2206-44F4-8575-C7D63327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964" y="486697"/>
            <a:ext cx="8981809" cy="1666715"/>
          </a:xfrm>
        </p:spPr>
        <p:txBody>
          <a:bodyPr>
            <a:normAutofit fontScale="90000"/>
          </a:bodyPr>
          <a:lstStyle/>
          <a:p>
            <a:r>
              <a:rPr lang="pt-BR" dirty="0"/>
              <a:t>Comparação direta entre IVUS x OCT x Angiografia em pacientes submetidos a ICP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97A053-0333-4091-AA36-76A4E4659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Estudo retrospectivo, centro único, 440 pacientes , DAC estável;</a:t>
            </a:r>
          </a:p>
          <a:p>
            <a:r>
              <a:rPr lang="pt-BR" dirty="0"/>
              <a:t>Cálcio detectado por angiografia em 40% dos casos, IVUS 83% e OCT 77%</a:t>
            </a:r>
          </a:p>
          <a:p>
            <a:r>
              <a:rPr lang="pt-BR" dirty="0"/>
              <a:t>Ângulo máximo de detecção do cálcio foi superior no IVUS </a:t>
            </a:r>
            <a:r>
              <a:rPr lang="pt-BR" dirty="0" err="1"/>
              <a:t>vs</a:t>
            </a:r>
            <a:r>
              <a:rPr lang="pt-BR" dirty="0"/>
              <a:t> OCT</a:t>
            </a:r>
          </a:p>
          <a:p>
            <a:r>
              <a:rPr lang="pt-BR" dirty="0"/>
              <a:t>Grande discrepância entre a Angiografia x OCT x IVUS devido a presença de depósitos finos de cálcio que não influenciam na expansão do </a:t>
            </a:r>
            <a:r>
              <a:rPr lang="pt-BR" dirty="0" err="1"/>
              <a:t>stent</a:t>
            </a:r>
            <a:r>
              <a:rPr lang="pt-BR" dirty="0"/>
              <a:t>.</a:t>
            </a:r>
          </a:p>
          <a:p>
            <a:r>
              <a:rPr lang="pt-BR" dirty="0"/>
              <a:t>IVUS x OCT -&gt; discrepância se deve a presença de núcleos lipídicos mascarando o cálcio subjacente e atenuando o sinal pelo OCT, bem como menor poder de penetração.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729FA5-A8AD-454E-A893-C78679D9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1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6310788-4F07-4B8B-B4E6-0FE60CE7C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66" t="5522" r="1137" b="15960"/>
          <a:stretch/>
        </p:blipFill>
        <p:spPr>
          <a:xfrm>
            <a:off x="1653310" y="572653"/>
            <a:ext cx="9107055" cy="538480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2C46F42-61B2-4E7F-822D-73329C57F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25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B6E140-2FD4-40F0-9195-F07A80BA2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8" t="6465" r="681" b="16498"/>
          <a:stretch/>
        </p:blipFill>
        <p:spPr>
          <a:xfrm>
            <a:off x="997528" y="471053"/>
            <a:ext cx="9895344" cy="57173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5ECB20-223D-4241-965D-AFB510D61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1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46FFE5-F8E4-43CD-8A5D-EADB2E552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406" y="693174"/>
            <a:ext cx="9105458" cy="5046853"/>
          </a:xfrm>
        </p:spPr>
        <p:txBody>
          <a:bodyPr/>
          <a:lstStyle/>
          <a:p>
            <a:r>
              <a:rPr lang="pt-BR" dirty="0"/>
              <a:t>Necessidade de desenvolver definições de OCT para diferentes placas, reconhecendo os artefatos, diminuindo a má interpretação da imagem e a variabilidade Inter observador.</a:t>
            </a:r>
          </a:p>
          <a:p>
            <a:r>
              <a:rPr lang="pt-BR" dirty="0"/>
              <a:t>OCT é incapaz de distinguir depósitos de cálcio de piscinas de lipídios em lesões com acumulo de macrófagos na camada intima.</a:t>
            </a:r>
          </a:p>
          <a:p>
            <a:r>
              <a:rPr lang="pt-BR" dirty="0"/>
              <a:t>A falta de bordas bem delimitadas em lesões heterogêneas (cálcio, detritos necróticos e </a:t>
            </a:r>
            <a:r>
              <a:rPr lang="pt-BR" dirty="0" err="1"/>
              <a:t>lipidios</a:t>
            </a:r>
            <a:r>
              <a:rPr lang="pt-BR" dirty="0"/>
              <a:t>) dificultam a classificação da lesão.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E5745D-D540-4716-BE1C-7DD866C36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17" t="32189" r="36062" b="27273"/>
          <a:stretch/>
        </p:blipFill>
        <p:spPr>
          <a:xfrm>
            <a:off x="3528290" y="2766793"/>
            <a:ext cx="5818910" cy="38325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C85FE0-5248-46BA-9127-B024D436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6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D3188-5173-434C-AA7E-F86B81F92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54" y="378691"/>
            <a:ext cx="9166537" cy="1830139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Um novo score de pontuação de cálcio baseado em coerência óptica para prever a </a:t>
            </a:r>
            <a:r>
              <a:rPr lang="pt-BR" b="1" dirty="0" err="1"/>
              <a:t>subexpansão</a:t>
            </a:r>
            <a:r>
              <a:rPr lang="pt-BR" b="1" dirty="0"/>
              <a:t> do </a:t>
            </a:r>
            <a:r>
              <a:rPr lang="pt-BR" b="1" dirty="0" err="1"/>
              <a:t>stent</a:t>
            </a:r>
            <a:br>
              <a:rPr lang="pt-BR" b="1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068AD1-E69D-4EA5-8A3F-4D791BCBC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872" y="2419927"/>
            <a:ext cx="9360500" cy="4147127"/>
          </a:xfrm>
        </p:spPr>
        <p:txBody>
          <a:bodyPr/>
          <a:lstStyle/>
          <a:p>
            <a:r>
              <a:rPr lang="pt-BR" dirty="0"/>
              <a:t>A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 é o </a:t>
            </a:r>
            <a:r>
              <a:rPr lang="pt-BR" dirty="0" err="1"/>
              <a:t>preditor</a:t>
            </a:r>
            <a:r>
              <a:rPr lang="pt-BR" dirty="0"/>
              <a:t> mais robusto de </a:t>
            </a:r>
            <a:r>
              <a:rPr lang="pt-BR" dirty="0" err="1"/>
              <a:t>reestenose</a:t>
            </a:r>
            <a:r>
              <a:rPr lang="pt-BR" dirty="0"/>
              <a:t> de </a:t>
            </a:r>
            <a:r>
              <a:rPr lang="pt-BR" dirty="0" err="1"/>
              <a:t>stent</a:t>
            </a:r>
            <a:r>
              <a:rPr lang="pt-BR" dirty="0"/>
              <a:t> e trombose precoce, mesmo com DES de nova geração . </a:t>
            </a:r>
          </a:p>
          <a:p>
            <a:r>
              <a:rPr lang="pt-BR" dirty="0"/>
              <a:t>A ICP das lesões calcificadas está associada a maior prevalência de não revascularização do vaso alvo e infarto do miocárdio, talvez relacionado à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 devido à placa gravemente calcificada e/ou preparação inadequada antes da implantação do </a:t>
            </a:r>
            <a:r>
              <a:rPr lang="pt-BR" dirty="0" err="1"/>
              <a:t>stent</a:t>
            </a:r>
            <a:r>
              <a:rPr lang="pt-BR" dirty="0"/>
              <a:t>.</a:t>
            </a:r>
          </a:p>
          <a:p>
            <a:r>
              <a:rPr lang="pt-BR" dirty="0"/>
              <a:t>Opções terapêuticas atuais, como </a:t>
            </a:r>
            <a:r>
              <a:rPr lang="pt-BR" dirty="0" err="1"/>
              <a:t>cutting</a:t>
            </a:r>
            <a:r>
              <a:rPr lang="pt-BR" dirty="0"/>
              <a:t> </a:t>
            </a:r>
            <a:r>
              <a:rPr lang="pt-BR" dirty="0" err="1"/>
              <a:t>baloon</a:t>
            </a:r>
            <a:r>
              <a:rPr lang="pt-BR" dirty="0"/>
              <a:t>, </a:t>
            </a:r>
            <a:r>
              <a:rPr lang="pt-BR" dirty="0" err="1"/>
              <a:t>aterectomia</a:t>
            </a:r>
            <a:r>
              <a:rPr lang="pt-BR" dirty="0"/>
              <a:t> rotacional/orbital ou angioplastia a laser podem modificar uma lesão severamente calcificada antes da implantação do </a:t>
            </a:r>
            <a:r>
              <a:rPr lang="pt-BR" dirty="0" err="1"/>
              <a:t>stent</a:t>
            </a:r>
            <a:r>
              <a:rPr lang="pt-BR" dirty="0"/>
              <a:t>; no entanto, não há diretrizes claras que indiquem a necessidade de modificação da placa calcificada.</a:t>
            </a:r>
          </a:p>
          <a:p>
            <a:r>
              <a:rPr lang="pt-BR" dirty="0"/>
              <a:t>Ao contrário do ultrassom intravascular (IVUS), a tomografia óptica de coerência (OCT) pode penetrar cálcio para visualizar a espessura do cálcio, obtendo uma avaliação quantitativa tridimensional – utilizando o ângulo circunferencial, espessura e comprimento – o que prediria a </a:t>
            </a:r>
            <a:r>
              <a:rPr lang="pt-BR" dirty="0" err="1"/>
              <a:t>subexpansão</a:t>
            </a:r>
            <a:r>
              <a:rPr lang="pt-BR" dirty="0"/>
              <a:t> do </a:t>
            </a:r>
            <a:r>
              <a:rPr lang="pt-BR" dirty="0" err="1"/>
              <a:t>stent</a:t>
            </a:r>
            <a:r>
              <a:rPr lang="pt-BR" dirty="0"/>
              <a:t>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E68FBC-CA07-472D-8B81-E92ACD19D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5680" y="5957454"/>
            <a:ext cx="811630" cy="81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31239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Pacote</Template>
  <TotalTime>556</TotalTime>
  <Words>1534</Words>
  <Application>Microsoft Office PowerPoint</Application>
  <PresentationFormat>Widescreen</PresentationFormat>
  <Paragraphs>79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9" baseType="lpstr">
      <vt:lpstr>Arial</vt:lpstr>
      <vt:lpstr>Gill Sans MT</vt:lpstr>
      <vt:lpstr>Pacote</vt:lpstr>
      <vt:lpstr>Reunião mensal hci</vt:lpstr>
      <vt:lpstr>Apresentação do PowerPoint</vt:lpstr>
      <vt:lpstr>Introdução</vt:lpstr>
      <vt:lpstr>Apresentação do PowerPoint</vt:lpstr>
      <vt:lpstr>Comparação direta entre IVUS x OCT x Angiografia em pacientes submetidos a ICP </vt:lpstr>
      <vt:lpstr>Apresentação do PowerPoint</vt:lpstr>
      <vt:lpstr>Apresentação do PowerPoint</vt:lpstr>
      <vt:lpstr>Apresentação do PowerPoint</vt:lpstr>
      <vt:lpstr>Um novo score de pontuação de cálcio baseado em coerência óptica para prever a subexpansão do stent </vt:lpstr>
      <vt:lpstr>Metodologia </vt:lpstr>
      <vt:lpstr>Critérios de exclusão</vt:lpstr>
      <vt:lpstr>Avaliação da placa calcificada</vt:lpstr>
      <vt:lpstr>Apresentação do PowerPoint</vt:lpstr>
      <vt:lpstr>Apresentação do PowerPoint</vt:lpstr>
      <vt:lpstr>Desenvolvimento da pontuação</vt:lpstr>
      <vt:lpstr>Apresentação do PowerPoint</vt:lpstr>
      <vt:lpstr>Validação do score</vt:lpstr>
      <vt:lpstr>Apresentação do PowerPoint</vt:lpstr>
      <vt:lpstr>Apresentação do PowerPoint</vt:lpstr>
      <vt:lpstr>discussão</vt:lpstr>
      <vt:lpstr>Apresentação do PowerPoint</vt:lpstr>
      <vt:lpstr>Apresentação do PowerPoint</vt:lpstr>
      <vt:lpstr>Apresentação do PowerPoint</vt:lpstr>
      <vt:lpstr>Limitações do estudo</vt:lpstr>
      <vt:lpstr>Conclusões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Reunião mensal hci</dc:title>
  <dc:creator>Guilherme Evangelista Rezende</dc:creator>
  <cp:lastModifiedBy>trip</cp:lastModifiedBy>
  <cp:revision>22</cp:revision>
  <dcterms:created xsi:type="dcterms:W3CDTF">2021-02-16T19:16:51Z</dcterms:created>
  <dcterms:modified xsi:type="dcterms:W3CDTF">2021-03-12T10:48:38Z</dcterms:modified>
</cp:coreProperties>
</file>